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FFFFFF"/>
        </a:fontRef>
        <a:srgbClr val="FFFFFF"/>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rgbClr val="CADCD9"/>
          </a:solidFill>
        </a:fill>
      </a:tcStyle>
    </a:wholeTbl>
    <a:band2H>
      <a:tcTxStyle b="def" i="def"/>
      <a:tcStyle>
        <a:tcBdr/>
        <a:fill>
          <a:solidFill>
            <a:srgbClr val="E6EEED"/>
          </a:solidFill>
        </a:fill>
      </a:tcStyle>
    </a:band2H>
    <a:firstCol>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chemeClr val="accent1"/>
          </a:solidFill>
        </a:fill>
      </a:tcStyle>
    </a:firstCol>
    <a:lastRow>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381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chemeClr val="accent1"/>
          </a:solidFill>
        </a:fill>
      </a:tcStyle>
    </a:lastRow>
    <a:firstRow>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381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chemeClr val="accent1"/>
          </a:solidFill>
        </a:fill>
      </a:tcStyle>
    </a:firstRow>
  </a:tblStyle>
  <a:tblStyle styleId="{C7B018BB-80A7-4F77-B60F-C8B233D01FF8}" styleName="">
    <a:tblBg/>
    <a:wholeTbl>
      <a:tcTxStyle b="off" i="off">
        <a:fontRef idx="major">
          <a:srgbClr val="FFFFFF"/>
        </a:fontRef>
        <a:srgbClr val="FFFFFF"/>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rgbClr val="D5DBDE"/>
          </a:solidFill>
        </a:fill>
      </a:tcStyle>
    </a:wholeTbl>
    <a:band2H>
      <a:tcTxStyle b="def" i="def"/>
      <a:tcStyle>
        <a:tcBdr/>
        <a:fill>
          <a:solidFill>
            <a:srgbClr val="EBEEEF"/>
          </a:solidFill>
        </a:fill>
      </a:tcStyle>
    </a:band2H>
    <a:firstCol>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chemeClr val="accent3"/>
          </a:solidFill>
        </a:fill>
      </a:tcStyle>
    </a:firstCol>
    <a:lastRow>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381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chemeClr val="accent3"/>
          </a:solidFill>
        </a:fill>
      </a:tcStyle>
    </a:lastRow>
    <a:firstRow>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381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chemeClr val="accent3"/>
          </a:solidFill>
        </a:fill>
      </a:tcStyle>
    </a:firstRow>
  </a:tblStyle>
  <a:tblStyle styleId="{EEE7283C-3CF3-47DC-8721-378D4A62B228}" styleName="">
    <a:tblBg/>
    <a:wholeTbl>
      <a:tcTxStyle b="off" i="off">
        <a:fontRef idx="major">
          <a:srgbClr val="FFFFFF"/>
        </a:fontRef>
        <a:srgbClr val="FFFFFF"/>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rgbClr val="F8FFCD"/>
          </a:solidFill>
        </a:fill>
      </a:tcStyle>
    </a:wholeTbl>
    <a:band2H>
      <a:tcTxStyle b="def" i="def"/>
      <a:tcStyle>
        <a:tcBdr/>
        <a:fill>
          <a:solidFill>
            <a:srgbClr val="FCFFE8"/>
          </a:solidFill>
        </a:fill>
      </a:tcStyle>
    </a:band2H>
    <a:firstCol>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chemeClr val="accent6"/>
          </a:solidFill>
        </a:fill>
      </a:tcStyle>
    </a:firstCol>
    <a:lastRow>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381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chemeClr val="accent6"/>
          </a:solidFill>
        </a:fill>
      </a:tcStyle>
    </a:lastRow>
    <a:firstRow>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381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chemeClr val="accent6"/>
          </a:solidFill>
        </a:fill>
      </a:tcStyle>
    </a:firstRow>
  </a:tblStyle>
  <a:tblStyle styleId="{CF821DB8-F4EB-4A41-A1BA-3FCAFE7338EE}" styleName="">
    <a:tblBg/>
    <a:wholeTbl>
      <a:tcTxStyle b="off"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212121"/>
          </a:solidFill>
        </a:fill>
      </a:tcStyle>
    </a:band2H>
    <a:firstCol>
      <a:tcTxStyle b="on" i="off">
        <a:fontRef idx="major">
          <a:srgbClr val="212121"/>
        </a:fontRef>
        <a:srgbClr val="212121"/>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FFFFFF"/>
        </a:fontRef>
        <a:srgbClr val="FFFFFF"/>
      </a:tcTxStyle>
      <a:tcStyle>
        <a:tcBdr>
          <a:left>
            <a:ln w="12700" cap="flat">
              <a:noFill/>
              <a:miter lim="400000"/>
            </a:ln>
          </a:left>
          <a:right>
            <a:ln w="12700" cap="flat">
              <a:noFill/>
              <a:miter lim="400000"/>
            </a:ln>
          </a:right>
          <a:top>
            <a:ln w="50800" cap="flat">
              <a:solidFill>
                <a:srgbClr val="FFFFFF"/>
              </a:solidFill>
              <a:prstDash val="solid"/>
              <a:round/>
            </a:ln>
          </a:top>
          <a:bottom>
            <a:ln w="25400" cap="flat">
              <a:solidFill>
                <a:srgbClr val="FFFFFF"/>
              </a:solidFill>
              <a:prstDash val="solid"/>
              <a:round/>
            </a:ln>
          </a:bottom>
          <a:insideH>
            <a:ln w="12700" cap="flat">
              <a:noFill/>
              <a:miter lim="400000"/>
            </a:ln>
          </a:insideH>
          <a:insideV>
            <a:ln w="12700" cap="flat">
              <a:noFill/>
              <a:miter lim="400000"/>
            </a:ln>
          </a:insideV>
        </a:tcBdr>
        <a:fill>
          <a:solidFill>
            <a:srgbClr val="212121"/>
          </a:solidFill>
        </a:fill>
      </a:tcStyle>
    </a:lastRow>
    <a:firstRow>
      <a:tcTxStyle b="on" i="off">
        <a:fontRef idx="major">
          <a:srgbClr val="212121"/>
        </a:fontRef>
        <a:srgbClr val="212121"/>
      </a:tcTxStyle>
      <a:tcStyle>
        <a:tcBdr>
          <a:left>
            <a:ln w="12700" cap="flat">
              <a:noFill/>
              <a:miter lim="400000"/>
            </a:ln>
          </a:left>
          <a:right>
            <a:ln w="12700" cap="flat">
              <a:noFill/>
              <a:miter lim="400000"/>
            </a:ln>
          </a:right>
          <a:top>
            <a:ln w="25400" cap="flat">
              <a:solidFill>
                <a:srgbClr val="FFFFFF"/>
              </a:solidFill>
              <a:prstDash val="solid"/>
              <a:round/>
            </a:ln>
          </a:top>
          <a:bottom>
            <a:ln w="25400" cap="flat">
              <a:solidFill>
                <a:srgbClr val="FFFFFF"/>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FFFFFF"/>
        </a:fontRef>
        <a:srgbClr val="FFFFFF"/>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rgbClr val="FFFFFF"/>
          </a:solidFill>
        </a:fill>
      </a:tcStyle>
    </a:wholeTbl>
    <a:band2H>
      <a:tcTxStyle b="def" i="def"/>
      <a:tcStyle>
        <a:tcBdr/>
        <a:fill>
          <a:solidFill>
            <a:srgbClr val="FFFFFF"/>
          </a:solidFill>
        </a:fill>
      </a:tcStyle>
    </a:band2H>
    <a:firstCol>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rgbClr val="FFFFFF"/>
          </a:solidFill>
        </a:fill>
      </a:tcStyle>
    </a:firstCol>
    <a:lastRow>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38100" cap="flat">
              <a:solidFill>
                <a:srgbClr val="212121"/>
              </a:solidFill>
              <a:prstDash val="solid"/>
              <a:round/>
            </a:ln>
          </a:top>
          <a:bottom>
            <a:ln w="127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rgbClr val="FFFFFF"/>
          </a:solidFill>
        </a:fill>
      </a:tcStyle>
    </a:lastRow>
    <a:firstRow>
      <a:tcTxStyle b="on" i="off">
        <a:fontRef idx="major">
          <a:srgbClr val="212121"/>
        </a:fontRef>
        <a:srgbClr val="212121"/>
      </a:tcTxStyle>
      <a:tcStyle>
        <a:tcBdr>
          <a:left>
            <a:ln w="12700" cap="flat">
              <a:solidFill>
                <a:srgbClr val="212121"/>
              </a:solidFill>
              <a:prstDash val="solid"/>
              <a:round/>
            </a:ln>
          </a:left>
          <a:right>
            <a:ln w="12700" cap="flat">
              <a:solidFill>
                <a:srgbClr val="212121"/>
              </a:solidFill>
              <a:prstDash val="solid"/>
              <a:round/>
            </a:ln>
          </a:right>
          <a:top>
            <a:ln w="12700" cap="flat">
              <a:solidFill>
                <a:srgbClr val="212121"/>
              </a:solidFill>
              <a:prstDash val="solid"/>
              <a:round/>
            </a:ln>
          </a:top>
          <a:bottom>
            <a:ln w="38100" cap="flat">
              <a:solidFill>
                <a:srgbClr val="212121"/>
              </a:solidFill>
              <a:prstDash val="solid"/>
              <a:round/>
            </a:ln>
          </a:bottom>
          <a:insideH>
            <a:ln w="12700" cap="flat">
              <a:solidFill>
                <a:srgbClr val="212121"/>
              </a:solidFill>
              <a:prstDash val="solid"/>
              <a:round/>
            </a:ln>
          </a:insideH>
          <a:insideV>
            <a:ln w="12700" cap="flat">
              <a:solidFill>
                <a:srgbClr val="212121"/>
              </a:solidFill>
              <a:prstDash val="solid"/>
              <a:round/>
            </a:ln>
          </a:insideV>
        </a:tcBdr>
        <a:fill>
          <a:solidFill>
            <a:srgbClr val="FFFFFF"/>
          </a:solidFill>
        </a:fill>
      </a:tcStyle>
    </a:firstRow>
  </a:tblStyle>
  <a:tblStyle styleId="{2708684C-4D16-4618-839F-0558EEFCDFE6}" styleName="">
    <a:tblBg/>
    <a:wholeTbl>
      <a:tcTxStyle b="off"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gif>
</file>

<file path=ppt/media/image1.png>
</file>

<file path=ppt/media/image1.tif>
</file>

<file path=ppt/media/image10.png>
</file>

<file path=ppt/media/image11.png>
</file>

<file path=ppt/media/image12.png>
</file>

<file path=ppt/media/image13.png>
</file>

<file path=ppt/media/image2.gif>
</file>

<file path=ppt/media/image2.png>
</file>

<file path=ppt/media/image2.tif>
</file>

<file path=ppt/media/image3.gif>
</file>

<file path=ppt/media/image3.png>
</file>

<file path=ppt/media/image3.tif>
</file>

<file path=ppt/media/image4.gif>
</file>

<file path=ppt/media/image4.png>
</file>

<file path=ppt/media/image4.tif>
</file>

<file path=ppt/media/image5.png>
</file>

<file path=ppt/media/image5.tif>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5" name="Shape 135"/>
          <p:cNvSpPr/>
          <p:nvPr>
            <p:ph type="sldImg"/>
          </p:nvPr>
        </p:nvSpPr>
        <p:spPr>
          <a:xfrm>
            <a:off x="1143000" y="685800"/>
            <a:ext cx="4572000" cy="3429000"/>
          </a:xfrm>
          <a:prstGeom prst="rect">
            <a:avLst/>
          </a:prstGeom>
        </p:spPr>
        <p:txBody>
          <a:bodyPr/>
          <a:lstStyle/>
          <a:p>
            <a:pPr/>
          </a:p>
        </p:txBody>
      </p:sp>
      <p:sp>
        <p:nvSpPr>
          <p:cNvPr id="136" name="Shape 13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Shape 232"/>
          <p:cNvSpPr/>
          <p:nvPr>
            <p:ph type="sldImg"/>
          </p:nvPr>
        </p:nvSpPr>
        <p:spPr>
          <a:prstGeom prst="rect">
            <a:avLst/>
          </a:prstGeom>
        </p:spPr>
        <p:txBody>
          <a:bodyPr/>
          <a:lstStyle/>
          <a:p>
            <a:pPr/>
          </a:p>
        </p:txBody>
      </p:sp>
      <p:sp>
        <p:nvSpPr>
          <p:cNvPr id="233" name="Shape 233"/>
          <p:cNvSpPr/>
          <p:nvPr>
            <p:ph type="body" sz="quarter" idx="1"/>
          </p:nvPr>
        </p:nvSpPr>
        <p:spPr>
          <a:prstGeom prst="rect">
            <a:avLst/>
          </a:prstGeom>
        </p:spPr>
        <p:txBody>
          <a:bodyPr/>
          <a:lstStyle>
            <a:lvl1pPr>
              <a:defRPr sz="1100"/>
            </a:lvl1pPr>
          </a:lstStyle>
          <a:p>
            <a:pPr/>
            <a:r>
              <a:t>There really should be a third axis that measures the amount of time you spend or anger you feel implementing each of these methods. Adversarial training would probably be many orders of magnitude higher than other methods...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Shape 269"/>
          <p:cNvSpPr/>
          <p:nvPr>
            <p:ph type="sldImg"/>
          </p:nvPr>
        </p:nvSpPr>
        <p:spPr>
          <a:prstGeom prst="rect">
            <a:avLst/>
          </a:prstGeom>
        </p:spPr>
        <p:txBody>
          <a:bodyPr/>
          <a:lstStyle/>
          <a:p>
            <a:pPr/>
          </a:p>
        </p:txBody>
      </p:sp>
      <p:sp>
        <p:nvSpPr>
          <p:cNvPr id="270" name="Shape 270"/>
          <p:cNvSpPr/>
          <p:nvPr>
            <p:ph type="body" sz="quarter" idx="1"/>
          </p:nvPr>
        </p:nvSpPr>
        <p:spPr>
          <a:prstGeom prst="rect">
            <a:avLst/>
          </a:prstGeom>
        </p:spPr>
        <p:txBody>
          <a:bodyPr/>
          <a:lstStyle>
            <a:lvl1pPr>
              <a:defRPr sz="1100"/>
            </a:lvl1pPr>
          </a:lstStyle>
          <a:p>
            <a:pPr/>
            <a:r>
              <a:t>There really should be a third axis that measures the amount of time you spend or anger you feel implementing each of these methods. Adversarial training would probably be many orders of magnitude higher than other methods...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p:spTree>
      <p:nvGrpSpPr>
        <p:cNvPr id="1" name=""/>
        <p:cNvGrpSpPr/>
        <p:nvPr/>
      </p:nvGrpSpPr>
      <p:grpSpPr>
        <a:xfrm>
          <a:off x="0" y="0"/>
          <a:ext cx="0" cy="0"/>
          <a:chOff x="0" y="0"/>
          <a:chExt cx="0" cy="0"/>
        </a:xfrm>
      </p:grpSpPr>
      <p:sp>
        <p:nvSpPr>
          <p:cNvPr id="12" name="Title Text"/>
          <p:cNvSpPr txBox="1"/>
          <p:nvPr>
            <p:ph type="title"/>
          </p:nvPr>
        </p:nvSpPr>
        <p:spPr>
          <a:xfrm>
            <a:off x="311708" y="744574"/>
            <a:ext cx="8520601" cy="2052601"/>
          </a:xfrm>
          <a:prstGeom prst="rect">
            <a:avLst/>
          </a:prstGeom>
        </p:spPr>
        <p:txBody>
          <a:bodyPr anchor="b"/>
          <a:lstStyle>
            <a:lvl1pPr algn="ctr">
              <a:defRPr b="0" sz="5200"/>
            </a:lvl1pPr>
          </a:lstStyle>
          <a:p>
            <a:pPr/>
            <a:r>
              <a:t>Title Text</a:t>
            </a:r>
          </a:p>
        </p:txBody>
      </p:sp>
      <p:sp>
        <p:nvSpPr>
          <p:cNvPr id="13" name="Body Level One…"/>
          <p:cNvSpPr txBox="1"/>
          <p:nvPr>
            <p:ph type="body" sz="quarter" idx="1"/>
          </p:nvPr>
        </p:nvSpPr>
        <p:spPr>
          <a:xfrm>
            <a:off x="311699" y="2834125"/>
            <a:ext cx="8520602" cy="792601"/>
          </a:xfrm>
          <a:prstGeom prst="rect">
            <a:avLst/>
          </a:prstGeom>
        </p:spPr>
        <p:txBody>
          <a:bodyPr/>
          <a:lstStyle>
            <a:lvl1pPr marL="342900" indent="-228600" algn="ctr">
              <a:lnSpc>
                <a:spcPct val="100000"/>
              </a:lnSpc>
              <a:defRPr sz="2800">
                <a:solidFill>
                  <a:srgbClr val="ADADAD"/>
                </a:solidFill>
              </a:defRPr>
            </a:lvl1pPr>
            <a:lvl2pPr marL="342900" indent="254000" algn="ctr">
              <a:lnSpc>
                <a:spcPct val="100000"/>
              </a:lnSpc>
              <a:buClrTx/>
              <a:buSzTx/>
              <a:buFontTx/>
              <a:buNone/>
              <a:defRPr sz="2800">
                <a:solidFill>
                  <a:srgbClr val="ADADAD"/>
                </a:solidFill>
              </a:defRPr>
            </a:lvl2pPr>
            <a:lvl3pPr marL="342900" indent="711200" algn="ctr">
              <a:lnSpc>
                <a:spcPct val="100000"/>
              </a:lnSpc>
              <a:buClrTx/>
              <a:buSzTx/>
              <a:buFontTx/>
              <a:buNone/>
              <a:defRPr sz="2800">
                <a:solidFill>
                  <a:srgbClr val="ADADAD"/>
                </a:solidFill>
              </a:defRPr>
            </a:lvl3pPr>
            <a:lvl4pPr marL="342900" indent="1168400" algn="ctr">
              <a:lnSpc>
                <a:spcPct val="100000"/>
              </a:lnSpc>
              <a:buClrTx/>
              <a:buSzTx/>
              <a:buFontTx/>
              <a:buNone/>
              <a:defRPr sz="2800">
                <a:solidFill>
                  <a:srgbClr val="ADADAD"/>
                </a:solidFill>
              </a:defRPr>
            </a:lvl4pPr>
            <a:lvl5pPr marL="342900" indent="1625600" algn="ctr">
              <a:lnSpc>
                <a:spcPct val="100000"/>
              </a:lnSpc>
              <a:buClrTx/>
              <a:buSzTx/>
              <a:buFontTx/>
              <a:buNone/>
              <a:defRPr sz="2800">
                <a:solidFill>
                  <a:srgbClr val="ADADAD"/>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APTION_ONLY">
    <p:spTree>
      <p:nvGrpSpPr>
        <p:cNvPr id="1" name=""/>
        <p:cNvGrpSpPr/>
        <p:nvPr/>
      </p:nvGrpSpPr>
      <p:grpSpPr>
        <a:xfrm>
          <a:off x="0" y="0"/>
          <a:ext cx="0" cy="0"/>
          <a:chOff x="0" y="0"/>
          <a:chExt cx="0" cy="0"/>
        </a:xfrm>
      </p:grpSpPr>
      <p:sp>
        <p:nvSpPr>
          <p:cNvPr id="94" name="Body Level One…"/>
          <p:cNvSpPr txBox="1"/>
          <p:nvPr>
            <p:ph type="body" sz="quarter" idx="1"/>
          </p:nvPr>
        </p:nvSpPr>
        <p:spPr>
          <a:xfrm>
            <a:off x="311699" y="4230575"/>
            <a:ext cx="5998802" cy="605101"/>
          </a:xfrm>
          <a:prstGeom prst="rect">
            <a:avLst/>
          </a:prstGeom>
        </p:spPr>
        <p:txBody>
          <a:bodyPr anchor="ctr"/>
          <a:lstStyle>
            <a:lvl1pPr marL="228600">
              <a:lnSpc>
                <a:spcPct val="100000"/>
              </a:lnSpc>
              <a:defRPr>
                <a:solidFill>
                  <a:srgbClr val="ADADAD"/>
                </a:solidFill>
                <a:latin typeface="+mj-lt"/>
                <a:ea typeface="+mj-ea"/>
                <a:cs typeface="+mj-cs"/>
                <a:sym typeface="Arial"/>
              </a:defRPr>
            </a:lvl1pPr>
            <a:lvl2pPr>
              <a:lnSpc>
                <a:spcPct val="100000"/>
              </a:lnSpc>
              <a:buClrTx/>
              <a:buFontTx/>
              <a:buChar char="○"/>
              <a:defRPr>
                <a:solidFill>
                  <a:srgbClr val="ADADAD"/>
                </a:solidFill>
                <a:latin typeface="+mj-lt"/>
                <a:ea typeface="+mj-ea"/>
                <a:cs typeface="+mj-cs"/>
                <a:sym typeface="Arial"/>
              </a:defRPr>
            </a:lvl2pPr>
            <a:lvl3pPr>
              <a:lnSpc>
                <a:spcPct val="100000"/>
              </a:lnSpc>
              <a:buClrTx/>
              <a:buFontTx/>
              <a:defRPr>
                <a:solidFill>
                  <a:srgbClr val="ADADAD"/>
                </a:solidFill>
                <a:latin typeface="+mj-lt"/>
                <a:ea typeface="+mj-ea"/>
                <a:cs typeface="+mj-cs"/>
                <a:sym typeface="Arial"/>
              </a:defRPr>
            </a:lvl3pPr>
            <a:lvl4pPr>
              <a:lnSpc>
                <a:spcPct val="100000"/>
              </a:lnSpc>
              <a:buClrTx/>
              <a:buFontTx/>
              <a:defRPr>
                <a:solidFill>
                  <a:srgbClr val="ADADAD"/>
                </a:solidFill>
                <a:latin typeface="+mj-lt"/>
                <a:ea typeface="+mj-ea"/>
                <a:cs typeface="+mj-cs"/>
                <a:sym typeface="Arial"/>
              </a:defRPr>
            </a:lvl4pPr>
            <a:lvl5pPr>
              <a:lnSpc>
                <a:spcPct val="100000"/>
              </a:lnSpc>
              <a:buClrTx/>
              <a:buFontTx/>
              <a:defRPr>
                <a:solidFill>
                  <a:srgbClr val="ADADAD"/>
                </a:solidFill>
                <a:latin typeface="+mj-lt"/>
                <a:ea typeface="+mj-ea"/>
                <a:cs typeface="+mj-cs"/>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_NUMBER">
    <p:spTree>
      <p:nvGrpSpPr>
        <p:cNvPr id="1" name=""/>
        <p:cNvGrpSpPr/>
        <p:nvPr/>
      </p:nvGrpSpPr>
      <p:grpSpPr>
        <a:xfrm>
          <a:off x="0" y="0"/>
          <a:ext cx="0" cy="0"/>
          <a:chOff x="0" y="0"/>
          <a:chExt cx="0" cy="0"/>
        </a:xfrm>
      </p:grpSpPr>
      <p:sp>
        <p:nvSpPr>
          <p:cNvPr id="102" name="xx%"/>
          <p:cNvSpPr txBox="1"/>
          <p:nvPr>
            <p:ph type="title" hasCustomPrompt="1"/>
          </p:nvPr>
        </p:nvSpPr>
        <p:spPr>
          <a:xfrm>
            <a:off x="311699" y="1106125"/>
            <a:ext cx="8520602" cy="1963500"/>
          </a:xfrm>
          <a:prstGeom prst="rect">
            <a:avLst/>
          </a:prstGeom>
        </p:spPr>
        <p:txBody>
          <a:bodyPr anchor="b"/>
          <a:lstStyle>
            <a:lvl1pPr algn="ctr">
              <a:defRPr b="0" sz="12000">
                <a:latin typeface="+mj-lt"/>
                <a:ea typeface="+mj-ea"/>
                <a:cs typeface="+mj-cs"/>
                <a:sym typeface="Arial"/>
              </a:defRPr>
            </a:lvl1pPr>
          </a:lstStyle>
          <a:p>
            <a:pPr/>
            <a:r>
              <a:t>xx%</a:t>
            </a:r>
          </a:p>
        </p:txBody>
      </p:sp>
      <p:sp>
        <p:nvSpPr>
          <p:cNvPr id="103" name="Body Level One…"/>
          <p:cNvSpPr txBox="1"/>
          <p:nvPr>
            <p:ph type="body" sz="half" idx="1"/>
          </p:nvPr>
        </p:nvSpPr>
        <p:spPr>
          <a:xfrm>
            <a:off x="311699" y="3152225"/>
            <a:ext cx="8520602" cy="1300800"/>
          </a:xfrm>
          <a:prstGeom prst="rect">
            <a:avLst/>
          </a:prstGeom>
        </p:spPr>
        <p:txBody>
          <a:bodyPr/>
          <a:lstStyle>
            <a:lvl1pPr marL="457200" indent="-342900" algn="ctr">
              <a:buClr>
                <a:srgbClr val="ADADAD"/>
              </a:buClr>
              <a:buSzPts val="1800"/>
              <a:buFont typeface="Arial"/>
              <a:buChar char="●"/>
              <a:defRPr>
                <a:solidFill>
                  <a:srgbClr val="ADADAD"/>
                </a:solidFill>
                <a:latin typeface="+mj-lt"/>
                <a:ea typeface="+mj-ea"/>
                <a:cs typeface="+mj-cs"/>
                <a:sym typeface="Arial"/>
              </a:defRPr>
            </a:lvl1pPr>
            <a:lvl2pPr algn="ctr">
              <a:buClr>
                <a:srgbClr val="ADADAD"/>
              </a:buClr>
              <a:buFont typeface="Arial"/>
              <a:buChar char="○"/>
              <a:defRPr>
                <a:solidFill>
                  <a:srgbClr val="ADADAD"/>
                </a:solidFill>
                <a:latin typeface="+mj-lt"/>
                <a:ea typeface="+mj-ea"/>
                <a:cs typeface="+mj-cs"/>
                <a:sym typeface="Arial"/>
              </a:defRPr>
            </a:lvl2pPr>
            <a:lvl3pPr algn="ctr">
              <a:buClr>
                <a:srgbClr val="ADADAD"/>
              </a:buClr>
              <a:buFont typeface="Arial"/>
              <a:defRPr>
                <a:solidFill>
                  <a:srgbClr val="ADADAD"/>
                </a:solidFill>
                <a:latin typeface="+mj-lt"/>
                <a:ea typeface="+mj-ea"/>
                <a:cs typeface="+mj-cs"/>
                <a:sym typeface="Arial"/>
              </a:defRPr>
            </a:lvl3pPr>
            <a:lvl4pPr algn="ctr">
              <a:buClr>
                <a:srgbClr val="ADADAD"/>
              </a:buClr>
              <a:buFont typeface="Arial"/>
              <a:defRPr>
                <a:solidFill>
                  <a:srgbClr val="ADADAD"/>
                </a:solidFill>
                <a:latin typeface="+mj-lt"/>
                <a:ea typeface="+mj-ea"/>
                <a:cs typeface="+mj-cs"/>
                <a:sym typeface="Arial"/>
              </a:defRPr>
            </a:lvl4pPr>
            <a:lvl5pPr algn="ctr">
              <a:buClr>
                <a:srgbClr val="ADADAD"/>
              </a:buClr>
              <a:buFont typeface="Arial"/>
              <a:defRPr>
                <a:solidFill>
                  <a:srgbClr val="ADADAD"/>
                </a:solidFill>
                <a:latin typeface="+mj-lt"/>
                <a:ea typeface="+mj-ea"/>
                <a:cs typeface="+mj-cs"/>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spTree>
      <p:nvGrpSpPr>
        <p:cNvPr id="1" name=""/>
        <p:cNvGrpSpPr/>
        <p:nvPr/>
      </p:nvGrpSpPr>
      <p:grpSpPr>
        <a:xfrm>
          <a:off x="0" y="0"/>
          <a:ext cx="0" cy="0"/>
          <a:chOff x="0" y="0"/>
          <a:chExt cx="0" cy="0"/>
        </a:xfrm>
      </p:grpSpPr>
      <p:sp>
        <p:nvSpPr>
          <p:cNvPr id="118" name="Title Text"/>
          <p:cNvSpPr txBox="1"/>
          <p:nvPr>
            <p:ph type="title"/>
          </p:nvPr>
        </p:nvSpPr>
        <p:spPr>
          <a:xfrm>
            <a:off x="1645294" y="133945"/>
            <a:ext cx="5853412" cy="1138536"/>
          </a:xfrm>
          <a:prstGeom prst="rect">
            <a:avLst/>
          </a:prstGeom>
        </p:spPr>
        <p:txBody>
          <a:bodyPr lIns="26789" tIns="26789" rIns="26789" bIns="26789" anchor="ctr"/>
          <a:lstStyle>
            <a:lvl1pPr algn="ctr" defTabSz="308074">
              <a:defRPr b="0" sz="4200">
                <a:latin typeface="Helvetica Neue Medium"/>
                <a:ea typeface="Helvetica Neue Medium"/>
                <a:cs typeface="Helvetica Neue Medium"/>
                <a:sym typeface="Helvetica Neue Medium"/>
              </a:defRPr>
            </a:lvl1pPr>
          </a:lstStyle>
          <a:p>
            <a:pPr/>
            <a:r>
              <a:t>Title Text</a:t>
            </a:r>
          </a:p>
        </p:txBody>
      </p:sp>
      <p:sp>
        <p:nvSpPr>
          <p:cNvPr id="119" name="Body Level One…"/>
          <p:cNvSpPr txBox="1"/>
          <p:nvPr>
            <p:ph type="body" idx="1"/>
          </p:nvPr>
        </p:nvSpPr>
        <p:spPr>
          <a:xfrm>
            <a:off x="1645294" y="1366242"/>
            <a:ext cx="5853412" cy="3315147"/>
          </a:xfrm>
          <a:prstGeom prst="rect">
            <a:avLst/>
          </a:prstGeom>
        </p:spPr>
        <p:txBody>
          <a:bodyPr lIns="26789" tIns="26789" rIns="26789" bIns="26789" anchor="ctr"/>
          <a:lstStyle>
            <a:lvl1pPr marL="222250" indent="-222250" defTabSz="308074">
              <a:lnSpc>
                <a:spcPct val="100000"/>
              </a:lnSpc>
              <a:spcBef>
                <a:spcPts val="2200"/>
              </a:spcBef>
              <a:buSzPct val="145000"/>
              <a:buChar char="•"/>
              <a:defRPr sz="1600">
                <a:latin typeface="Helvetica Neue"/>
                <a:ea typeface="Helvetica Neue"/>
                <a:cs typeface="Helvetica Neue"/>
                <a:sym typeface="Helvetica Neue"/>
              </a:defRPr>
            </a:lvl1pPr>
            <a:lvl2pPr marL="666750" indent="-222250" defTabSz="308074">
              <a:lnSpc>
                <a:spcPct val="100000"/>
              </a:lnSpc>
              <a:spcBef>
                <a:spcPts val="2200"/>
              </a:spcBef>
              <a:buClrTx/>
              <a:buSzPct val="145000"/>
              <a:buFontTx/>
              <a:buChar char="•"/>
              <a:defRPr sz="1600">
                <a:latin typeface="Helvetica Neue"/>
                <a:ea typeface="Helvetica Neue"/>
                <a:cs typeface="Helvetica Neue"/>
                <a:sym typeface="Helvetica Neue"/>
              </a:defRPr>
            </a:lvl2pPr>
            <a:lvl3pPr marL="1111250" indent="-222250" defTabSz="308074">
              <a:lnSpc>
                <a:spcPct val="100000"/>
              </a:lnSpc>
              <a:spcBef>
                <a:spcPts val="2200"/>
              </a:spcBef>
              <a:buClrTx/>
              <a:buSzPct val="145000"/>
              <a:buFontTx/>
              <a:buChar char="•"/>
              <a:defRPr sz="1600">
                <a:latin typeface="Helvetica Neue"/>
                <a:ea typeface="Helvetica Neue"/>
                <a:cs typeface="Helvetica Neue"/>
                <a:sym typeface="Helvetica Neue"/>
              </a:defRPr>
            </a:lvl3pPr>
            <a:lvl4pPr marL="1555750" indent="-222250" defTabSz="308074">
              <a:lnSpc>
                <a:spcPct val="100000"/>
              </a:lnSpc>
              <a:spcBef>
                <a:spcPts val="2200"/>
              </a:spcBef>
              <a:buClrTx/>
              <a:buSzPct val="145000"/>
              <a:buFontTx/>
              <a:buChar char="•"/>
              <a:defRPr sz="1600">
                <a:latin typeface="Helvetica Neue"/>
                <a:ea typeface="Helvetica Neue"/>
                <a:cs typeface="Helvetica Neue"/>
                <a:sym typeface="Helvetica Neue"/>
              </a:defRPr>
            </a:lvl4pPr>
            <a:lvl5pPr marL="2000250" indent="-222250" defTabSz="308074">
              <a:lnSpc>
                <a:spcPct val="100000"/>
              </a:lnSpc>
              <a:spcBef>
                <a:spcPts val="2200"/>
              </a:spcBef>
              <a:buClrTx/>
              <a:buSzPct val="145000"/>
              <a:buFontTx/>
              <a:buChar char="•"/>
              <a:defRPr sz="1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20" name="Slide Number"/>
          <p:cNvSpPr txBox="1"/>
          <p:nvPr>
            <p:ph type="sldNum" sz="quarter" idx="2"/>
          </p:nvPr>
        </p:nvSpPr>
        <p:spPr>
          <a:xfrm>
            <a:off x="4480585" y="4902398"/>
            <a:ext cx="179258" cy="177632"/>
          </a:xfrm>
          <a:prstGeom prst="rect">
            <a:avLst/>
          </a:prstGeom>
        </p:spPr>
        <p:txBody>
          <a:bodyPr lIns="26789" tIns="26789" rIns="26789" bIns="26789" anchor="t"/>
          <a:lstStyle>
            <a:lvl1pPr algn="ctr" defTabSz="308074">
              <a:defRPr sz="800">
                <a:solidFill>
                  <a:srgbClr val="FFFFFF"/>
                </a:solidFill>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p:spTree>
      <p:nvGrpSpPr>
        <p:cNvPr id="1" name=""/>
        <p:cNvGrpSpPr/>
        <p:nvPr/>
      </p:nvGrpSpPr>
      <p:grpSpPr>
        <a:xfrm>
          <a:off x="0" y="0"/>
          <a:ext cx="0" cy="0"/>
          <a:chOff x="0" y="0"/>
          <a:chExt cx="0" cy="0"/>
        </a:xfrm>
      </p:grpSpPr>
      <p:sp>
        <p:nvSpPr>
          <p:cNvPr id="127" name="Title Text"/>
          <p:cNvSpPr txBox="1"/>
          <p:nvPr>
            <p:ph type="title"/>
          </p:nvPr>
        </p:nvSpPr>
        <p:spPr>
          <a:xfrm>
            <a:off x="1812726" y="863947"/>
            <a:ext cx="5518548" cy="1741290"/>
          </a:xfrm>
          <a:prstGeom prst="rect">
            <a:avLst/>
          </a:prstGeom>
        </p:spPr>
        <p:txBody>
          <a:bodyPr lIns="26789" tIns="26789" rIns="26789" bIns="26789" anchor="b"/>
          <a:lstStyle>
            <a:lvl1pPr algn="ctr" defTabSz="308074">
              <a:defRPr b="0" sz="4200">
                <a:latin typeface="Helvetica Neue Medium"/>
                <a:ea typeface="Helvetica Neue Medium"/>
                <a:cs typeface="Helvetica Neue Medium"/>
                <a:sym typeface="Helvetica Neue Medium"/>
              </a:defRPr>
            </a:lvl1pPr>
          </a:lstStyle>
          <a:p>
            <a:pPr/>
            <a:r>
              <a:t>Title Text</a:t>
            </a:r>
          </a:p>
        </p:txBody>
      </p:sp>
      <p:sp>
        <p:nvSpPr>
          <p:cNvPr id="128" name="Body Level One…"/>
          <p:cNvSpPr txBox="1"/>
          <p:nvPr>
            <p:ph type="body" sz="quarter" idx="1"/>
          </p:nvPr>
        </p:nvSpPr>
        <p:spPr>
          <a:xfrm>
            <a:off x="1812726" y="2652117"/>
            <a:ext cx="5518548" cy="596057"/>
          </a:xfrm>
          <a:prstGeom prst="rect">
            <a:avLst/>
          </a:prstGeom>
        </p:spPr>
        <p:txBody>
          <a:bodyPr lIns="26789" tIns="26789" rIns="26789" bIns="26789"/>
          <a:lstStyle>
            <a:lvl1pPr algn="ctr" defTabSz="308074">
              <a:lnSpc>
                <a:spcPct val="100000"/>
              </a:lnSpc>
              <a:defRPr>
                <a:latin typeface="Helvetica Neue"/>
                <a:ea typeface="Helvetica Neue"/>
                <a:cs typeface="Helvetica Neue"/>
                <a:sym typeface="Helvetica Neue"/>
              </a:defRPr>
            </a:lvl1pPr>
            <a:lvl2pPr marL="0" indent="0" algn="ctr" defTabSz="308074">
              <a:lnSpc>
                <a:spcPct val="100000"/>
              </a:lnSpc>
              <a:buClrTx/>
              <a:buSzTx/>
              <a:buFontTx/>
              <a:buNone/>
              <a:defRPr>
                <a:latin typeface="Helvetica Neue"/>
                <a:ea typeface="Helvetica Neue"/>
                <a:cs typeface="Helvetica Neue"/>
                <a:sym typeface="Helvetica Neue"/>
              </a:defRPr>
            </a:lvl2pPr>
            <a:lvl3pPr marL="0" indent="0" algn="ctr" defTabSz="308074">
              <a:lnSpc>
                <a:spcPct val="100000"/>
              </a:lnSpc>
              <a:buClrTx/>
              <a:buSzTx/>
              <a:buFontTx/>
              <a:buNone/>
              <a:defRPr>
                <a:latin typeface="Helvetica Neue"/>
                <a:ea typeface="Helvetica Neue"/>
                <a:cs typeface="Helvetica Neue"/>
                <a:sym typeface="Helvetica Neue"/>
              </a:defRPr>
            </a:lvl3pPr>
            <a:lvl4pPr marL="0" indent="0" algn="ctr" defTabSz="308074">
              <a:lnSpc>
                <a:spcPct val="100000"/>
              </a:lnSpc>
              <a:buClrTx/>
              <a:buSzTx/>
              <a:buFontTx/>
              <a:buNone/>
              <a:defRPr>
                <a:latin typeface="Helvetica Neue"/>
                <a:ea typeface="Helvetica Neue"/>
                <a:cs typeface="Helvetica Neue"/>
                <a:sym typeface="Helvetica Neue"/>
              </a:defRPr>
            </a:lvl4pPr>
            <a:lvl5pPr marL="0" indent="0" algn="ctr" defTabSz="308074">
              <a:lnSpc>
                <a:spcPct val="100000"/>
              </a:lnSpc>
              <a:buClrTx/>
              <a:buSzTx/>
              <a:buFontTx/>
              <a:buNone/>
              <a:defRPr>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29" name="Slide Number"/>
          <p:cNvSpPr txBox="1"/>
          <p:nvPr>
            <p:ph type="sldNum" sz="quarter" idx="2"/>
          </p:nvPr>
        </p:nvSpPr>
        <p:spPr>
          <a:xfrm>
            <a:off x="4480585" y="4902398"/>
            <a:ext cx="179258" cy="177632"/>
          </a:xfrm>
          <a:prstGeom prst="rect">
            <a:avLst/>
          </a:prstGeom>
        </p:spPr>
        <p:txBody>
          <a:bodyPr lIns="26789" tIns="26789" rIns="26789" bIns="26789" anchor="t"/>
          <a:lstStyle>
            <a:lvl1pPr algn="ctr" defTabSz="308074">
              <a:defRPr sz="800">
                <a:solidFill>
                  <a:srgbClr val="FFFFFF"/>
                </a:solidFill>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_HEADER">
    <p:spTree>
      <p:nvGrpSpPr>
        <p:cNvPr id="1" name=""/>
        <p:cNvGrpSpPr/>
        <p:nvPr/>
      </p:nvGrpSpPr>
      <p:grpSpPr>
        <a:xfrm>
          <a:off x="0" y="0"/>
          <a:ext cx="0" cy="0"/>
          <a:chOff x="0" y="0"/>
          <a:chExt cx="0" cy="0"/>
        </a:xfrm>
      </p:grpSpPr>
      <p:sp>
        <p:nvSpPr>
          <p:cNvPr id="21" name="Title Text"/>
          <p:cNvSpPr txBox="1"/>
          <p:nvPr>
            <p:ph type="title"/>
          </p:nvPr>
        </p:nvSpPr>
        <p:spPr>
          <a:xfrm>
            <a:off x="311699" y="2150849"/>
            <a:ext cx="8520602" cy="841801"/>
          </a:xfrm>
          <a:prstGeom prst="rect">
            <a:avLst/>
          </a:prstGeom>
        </p:spPr>
        <p:txBody>
          <a:bodyPr anchor="ctr"/>
          <a:lstStyle>
            <a:lvl1pPr algn="ctr">
              <a:defRPr b="0" sz="3600"/>
            </a:lvl1pPr>
          </a:lstStyle>
          <a:p>
            <a:pPr/>
            <a:r>
              <a:t>Title Text</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29" name="Title Text"/>
          <p:cNvSpPr txBox="1"/>
          <p:nvPr>
            <p:ph type="title"/>
          </p:nvPr>
        </p:nvSpPr>
        <p:spPr>
          <a:prstGeom prst="rect">
            <a:avLst/>
          </a:prstGeom>
        </p:spPr>
        <p:txBody>
          <a:bodyPr/>
          <a:lstStyle/>
          <a:p>
            <a:pPr/>
            <a:r>
              <a:t>Title Text</a:t>
            </a:r>
          </a:p>
        </p:txBody>
      </p:sp>
      <p:sp>
        <p:nvSpPr>
          <p:cNvPr id="30"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white">
    <p:bg>
      <p:bgPr>
        <a:solidFill>
          <a:srgbClr val="FFFFFF"/>
        </a:solidFill>
      </p:bgPr>
    </p:bg>
    <p:spTree>
      <p:nvGrpSpPr>
        <p:cNvPr id="1" name=""/>
        <p:cNvGrpSpPr/>
        <p:nvPr/>
      </p:nvGrpSpPr>
      <p:grpSpPr>
        <a:xfrm>
          <a:off x="0" y="0"/>
          <a:ext cx="0" cy="0"/>
          <a:chOff x="0" y="0"/>
          <a:chExt cx="0" cy="0"/>
        </a:xfrm>
      </p:grpSpPr>
      <p:sp>
        <p:nvSpPr>
          <p:cNvPr id="38" name="Rectangle"/>
          <p:cNvSpPr/>
          <p:nvPr/>
        </p:nvSpPr>
        <p:spPr>
          <a:xfrm>
            <a:off x="-10177" y="383"/>
            <a:ext cx="9164354" cy="734334"/>
          </a:xfrm>
          <a:prstGeom prst="rect">
            <a:avLst/>
          </a:prstGeom>
          <a:solidFill>
            <a:srgbClr val="0A84FF"/>
          </a:solidFill>
          <a:ln w="12700">
            <a:miter lim="400000"/>
          </a:ln>
        </p:spPr>
        <p:txBody>
          <a:bodyPr lIns="0" tIns="0" rIns="0" bIns="0"/>
          <a:lstStyle/>
          <a:p>
            <a:pPr/>
          </a:p>
        </p:txBody>
      </p:sp>
      <p:sp>
        <p:nvSpPr>
          <p:cNvPr id="39" name="Title Text"/>
          <p:cNvSpPr txBox="1"/>
          <p:nvPr>
            <p:ph type="title"/>
          </p:nvPr>
        </p:nvSpPr>
        <p:spPr>
          <a:prstGeom prst="rect">
            <a:avLst/>
          </a:prstGeom>
        </p:spPr>
        <p:txBody>
          <a:bodyPr/>
          <a:lstStyle/>
          <a:p>
            <a:pPr/>
            <a:r>
              <a:t>Title Text</a:t>
            </a:r>
          </a:p>
        </p:txBody>
      </p:sp>
      <p:sp>
        <p:nvSpPr>
          <p:cNvPr id="40" name="Body Level One…"/>
          <p:cNvSpPr txBox="1"/>
          <p:nvPr>
            <p:ph type="body" idx="1"/>
          </p:nvPr>
        </p:nvSpPr>
        <p:spPr>
          <a:prstGeom prst="rect">
            <a:avLst/>
          </a:prstGeom>
        </p:spPr>
        <p:txBody>
          <a:bodyPr/>
          <a:lstStyle>
            <a:lvl1pPr>
              <a:defRPr>
                <a:solidFill>
                  <a:srgbClr val="000000"/>
                </a:solidFill>
              </a:defRPr>
            </a:lvl1pPr>
            <a:lvl2pPr>
              <a:buClr>
                <a:srgbClr val="000000"/>
              </a:buClr>
              <a:buChar char="○"/>
              <a:defRPr>
                <a:solidFill>
                  <a:srgbClr val="000000"/>
                </a:solidFill>
              </a:defRPr>
            </a:lvl2pPr>
            <a:lvl3pPr>
              <a:buClr>
                <a:srgbClr val="000000"/>
              </a:buClr>
              <a:defRPr>
                <a:solidFill>
                  <a:srgbClr val="000000"/>
                </a:solidFill>
              </a:defRPr>
            </a:lvl3pPr>
            <a:lvl4pPr>
              <a:buClr>
                <a:srgbClr val="000000"/>
              </a:buClr>
              <a:defRPr>
                <a:solidFill>
                  <a:srgbClr val="000000"/>
                </a:solidFill>
              </a:defRPr>
            </a:lvl4pPr>
            <a:lvl5pPr>
              <a:buClr>
                <a:srgbClr val="000000"/>
              </a:buClr>
              <a:defRPr>
                <a:solidFill>
                  <a:srgbClr val="000000"/>
                </a:solidFill>
              </a:defRPr>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TWO_COLUMNS">
    <p:spTree>
      <p:nvGrpSpPr>
        <p:cNvPr id="1" name=""/>
        <p:cNvGrpSpPr/>
        <p:nvPr/>
      </p:nvGrpSpPr>
      <p:grpSpPr>
        <a:xfrm>
          <a:off x="0" y="0"/>
          <a:ext cx="0" cy="0"/>
          <a:chOff x="0" y="0"/>
          <a:chExt cx="0" cy="0"/>
        </a:xfrm>
      </p:grpSpPr>
      <p:sp>
        <p:nvSpPr>
          <p:cNvPr id="48" name="Title Text"/>
          <p:cNvSpPr txBox="1"/>
          <p:nvPr>
            <p:ph type="title"/>
          </p:nvPr>
        </p:nvSpPr>
        <p:spPr>
          <a:xfrm>
            <a:off x="311699" y="445025"/>
            <a:ext cx="8520602" cy="572701"/>
          </a:xfrm>
          <a:prstGeom prst="rect">
            <a:avLst/>
          </a:prstGeom>
        </p:spPr>
        <p:txBody>
          <a:bodyPr/>
          <a:lstStyle>
            <a:lvl1pPr>
              <a:defRPr b="0">
                <a:latin typeface="CMU Serif Roman"/>
                <a:ea typeface="CMU Serif Roman"/>
                <a:cs typeface="CMU Serif Roman"/>
                <a:sym typeface="CMU Serif Roman"/>
              </a:defRPr>
            </a:lvl1pPr>
          </a:lstStyle>
          <a:p>
            <a:pPr/>
            <a:r>
              <a:t>Title Text</a:t>
            </a:r>
          </a:p>
        </p:txBody>
      </p:sp>
      <p:sp>
        <p:nvSpPr>
          <p:cNvPr id="49" name="Body Level One…"/>
          <p:cNvSpPr txBox="1"/>
          <p:nvPr>
            <p:ph type="body" sz="half" idx="1"/>
          </p:nvPr>
        </p:nvSpPr>
        <p:spPr>
          <a:xfrm>
            <a:off x="311699" y="1152475"/>
            <a:ext cx="3999902" cy="3416400"/>
          </a:xfrm>
          <a:prstGeom prst="rect">
            <a:avLst/>
          </a:prstGeom>
        </p:spPr>
        <p:txBody>
          <a:bodyPr/>
          <a:lstStyle>
            <a:lvl1pPr marL="457200" indent="-317500">
              <a:buClr>
                <a:srgbClr val="ADADAD"/>
              </a:buClr>
              <a:buSzPts val="1400"/>
              <a:buFont typeface="Helvetica"/>
              <a:buChar char="●"/>
              <a:defRPr sz="1400">
                <a:solidFill>
                  <a:srgbClr val="ADADAD"/>
                </a:solidFill>
                <a:latin typeface="CMU Serif Roman"/>
                <a:ea typeface="CMU Serif Roman"/>
                <a:cs typeface="CMU Serif Roman"/>
                <a:sym typeface="CMU Serif Roman"/>
              </a:defRPr>
            </a:lvl1pPr>
            <a:lvl2pPr marL="965200" indent="-355600">
              <a:buClr>
                <a:srgbClr val="ADADAD"/>
              </a:buClr>
              <a:buSzPts val="1400"/>
              <a:buChar char="○"/>
              <a:defRPr sz="1400">
                <a:solidFill>
                  <a:srgbClr val="ADADAD"/>
                </a:solidFill>
                <a:latin typeface="CMU Serif Roman"/>
                <a:ea typeface="CMU Serif Roman"/>
                <a:cs typeface="CMU Serif Roman"/>
                <a:sym typeface="CMU Serif Roman"/>
              </a:defRPr>
            </a:lvl2pPr>
            <a:lvl3pPr marL="1422400" indent="-355600">
              <a:buClr>
                <a:srgbClr val="ADADAD"/>
              </a:buClr>
              <a:buSzPts val="1400"/>
              <a:defRPr sz="1400">
                <a:solidFill>
                  <a:srgbClr val="ADADAD"/>
                </a:solidFill>
                <a:latin typeface="CMU Serif Roman"/>
                <a:ea typeface="CMU Serif Roman"/>
                <a:cs typeface="CMU Serif Roman"/>
                <a:sym typeface="CMU Serif Roman"/>
              </a:defRPr>
            </a:lvl3pPr>
            <a:lvl4pPr marL="1879600" indent="-355600">
              <a:buClr>
                <a:srgbClr val="ADADAD"/>
              </a:buClr>
              <a:buSzPts val="1400"/>
              <a:defRPr sz="1400">
                <a:solidFill>
                  <a:srgbClr val="ADADAD"/>
                </a:solidFill>
                <a:latin typeface="CMU Serif Roman"/>
                <a:ea typeface="CMU Serif Roman"/>
                <a:cs typeface="CMU Serif Roman"/>
                <a:sym typeface="CMU Serif Roman"/>
              </a:defRPr>
            </a:lvl4pPr>
            <a:lvl5pPr marL="2336800" indent="-355600">
              <a:buClr>
                <a:srgbClr val="ADADAD"/>
              </a:buClr>
              <a:buSzPts val="1400"/>
              <a:defRPr sz="1400">
                <a:solidFill>
                  <a:srgbClr val="ADADAD"/>
                </a:solidFill>
                <a:latin typeface="CMU Serif Roman"/>
                <a:ea typeface="CMU Serif Roman"/>
                <a:cs typeface="CMU Serif Roman"/>
                <a:sym typeface="CMU Serif Roman"/>
              </a:defRPr>
            </a:lvl5pPr>
          </a:lstStyle>
          <a:p>
            <a:pPr/>
            <a:r>
              <a:t>Body Level One</a:t>
            </a:r>
          </a:p>
          <a:p>
            <a:pPr lvl="1"/>
            <a:r>
              <a:t>Body Level Two</a:t>
            </a:r>
          </a:p>
          <a:p>
            <a:pPr lvl="2"/>
            <a:r>
              <a:t>Body Level Three</a:t>
            </a:r>
          </a:p>
          <a:p>
            <a:pPr lvl="3"/>
            <a:r>
              <a:t>Body Level Four</a:t>
            </a:r>
          </a:p>
          <a:p>
            <a:pPr lvl="4"/>
            <a:r>
              <a:t>Body Level Five</a:t>
            </a:r>
          </a:p>
        </p:txBody>
      </p:sp>
      <p:sp>
        <p:nvSpPr>
          <p:cNvPr id="50" name="Google Shape;23;p5"/>
          <p:cNvSpPr txBox="1"/>
          <p:nvPr>
            <p:ph type="body" sz="half" idx="21"/>
          </p:nvPr>
        </p:nvSpPr>
        <p:spPr>
          <a:xfrm>
            <a:off x="4832399" y="1152475"/>
            <a:ext cx="3999902" cy="3416400"/>
          </a:xfrm>
          <a:prstGeom prst="rect">
            <a:avLst/>
          </a:prstGeom>
        </p:spPr>
        <p:txBody>
          <a:bodyPr/>
          <a:lstStyle/>
          <a:p>
            <a:pPr marL="457200" indent="-317500">
              <a:buClr>
                <a:srgbClr val="ADADAD"/>
              </a:buClr>
              <a:buSzPts val="1400"/>
              <a:buFont typeface="Helvetica"/>
              <a:buChar char="●"/>
              <a:defRPr sz="1400">
                <a:solidFill>
                  <a:srgbClr val="ADADAD"/>
                </a:solidFill>
                <a:latin typeface="CMU Serif Roman"/>
                <a:ea typeface="CMU Serif Roman"/>
                <a:cs typeface="CMU Serif Roman"/>
                <a:sym typeface="CMU Serif Roman"/>
              </a:defRPr>
            </a:pP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ONLY">
    <p:spTree>
      <p:nvGrpSpPr>
        <p:cNvPr id="1" name=""/>
        <p:cNvGrpSpPr/>
        <p:nvPr/>
      </p:nvGrpSpPr>
      <p:grpSpPr>
        <a:xfrm>
          <a:off x="0" y="0"/>
          <a:ext cx="0" cy="0"/>
          <a:chOff x="0" y="0"/>
          <a:chExt cx="0" cy="0"/>
        </a:xfrm>
      </p:grpSpPr>
      <p:sp>
        <p:nvSpPr>
          <p:cNvPr id="58" name="Title Text"/>
          <p:cNvSpPr txBox="1"/>
          <p:nvPr>
            <p:ph type="title"/>
          </p:nvPr>
        </p:nvSpPr>
        <p:spPr>
          <a:xfrm>
            <a:off x="311699" y="445025"/>
            <a:ext cx="8520602" cy="572701"/>
          </a:xfrm>
          <a:prstGeom prst="rect">
            <a:avLst/>
          </a:prstGeom>
        </p:spPr>
        <p:txBody>
          <a:bodyPr/>
          <a:lstStyle>
            <a:lvl1pPr>
              <a:defRPr b="0">
                <a:latin typeface="CMU Serif Roman"/>
                <a:ea typeface="CMU Serif Roman"/>
                <a:cs typeface="CMU Serif Roman"/>
                <a:sym typeface="CMU Serif Roman"/>
              </a:defRPr>
            </a:lvl1pPr>
          </a:lstStyle>
          <a:p>
            <a:pPr/>
            <a:r>
              <a:t>Title Text</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ONE_COLUMN_TEXT">
    <p:spTree>
      <p:nvGrpSpPr>
        <p:cNvPr id="1" name=""/>
        <p:cNvGrpSpPr/>
        <p:nvPr/>
      </p:nvGrpSpPr>
      <p:grpSpPr>
        <a:xfrm>
          <a:off x="0" y="0"/>
          <a:ext cx="0" cy="0"/>
          <a:chOff x="0" y="0"/>
          <a:chExt cx="0" cy="0"/>
        </a:xfrm>
      </p:grpSpPr>
      <p:sp>
        <p:nvSpPr>
          <p:cNvPr id="66" name="Title Text"/>
          <p:cNvSpPr txBox="1"/>
          <p:nvPr>
            <p:ph type="title"/>
          </p:nvPr>
        </p:nvSpPr>
        <p:spPr>
          <a:xfrm>
            <a:off x="311699" y="555600"/>
            <a:ext cx="2808001" cy="755700"/>
          </a:xfrm>
          <a:prstGeom prst="rect">
            <a:avLst/>
          </a:prstGeom>
        </p:spPr>
        <p:txBody>
          <a:bodyPr anchor="b"/>
          <a:lstStyle>
            <a:lvl1pPr>
              <a:defRPr b="0" sz="2400">
                <a:latin typeface="CMU Serif Roman"/>
                <a:ea typeface="CMU Serif Roman"/>
                <a:cs typeface="CMU Serif Roman"/>
                <a:sym typeface="CMU Serif Roman"/>
              </a:defRPr>
            </a:lvl1pPr>
          </a:lstStyle>
          <a:p>
            <a:pPr/>
            <a:r>
              <a:t>Title Text</a:t>
            </a:r>
          </a:p>
        </p:txBody>
      </p:sp>
      <p:sp>
        <p:nvSpPr>
          <p:cNvPr id="67" name="Body Level One…"/>
          <p:cNvSpPr txBox="1"/>
          <p:nvPr>
            <p:ph type="body" sz="quarter" idx="1"/>
          </p:nvPr>
        </p:nvSpPr>
        <p:spPr>
          <a:xfrm>
            <a:off x="311699" y="1389599"/>
            <a:ext cx="2808001" cy="3179401"/>
          </a:xfrm>
          <a:prstGeom prst="rect">
            <a:avLst/>
          </a:prstGeom>
        </p:spPr>
        <p:txBody>
          <a:bodyPr/>
          <a:lstStyle>
            <a:lvl1pPr marL="457200" indent="-304800">
              <a:buClr>
                <a:srgbClr val="ADADAD"/>
              </a:buClr>
              <a:buSzPts val="1200"/>
              <a:buFont typeface="Helvetica"/>
              <a:buChar char="●"/>
              <a:defRPr sz="1200">
                <a:solidFill>
                  <a:srgbClr val="ADADAD"/>
                </a:solidFill>
                <a:latin typeface="CMU Serif Roman"/>
                <a:ea typeface="CMU Serif Roman"/>
                <a:cs typeface="CMU Serif Roman"/>
                <a:sym typeface="CMU Serif Roman"/>
              </a:defRPr>
            </a:lvl1pPr>
            <a:lvl2pPr marL="914400" indent="-304800">
              <a:buClr>
                <a:srgbClr val="ADADAD"/>
              </a:buClr>
              <a:buSzPts val="1200"/>
              <a:buChar char="○"/>
              <a:defRPr sz="1200">
                <a:solidFill>
                  <a:srgbClr val="ADADAD"/>
                </a:solidFill>
                <a:latin typeface="CMU Serif Roman"/>
                <a:ea typeface="CMU Serif Roman"/>
                <a:cs typeface="CMU Serif Roman"/>
                <a:sym typeface="CMU Serif Roman"/>
              </a:defRPr>
            </a:lvl2pPr>
            <a:lvl3pPr marL="1371600" indent="-304800">
              <a:buClr>
                <a:srgbClr val="ADADAD"/>
              </a:buClr>
              <a:buSzPts val="1200"/>
              <a:defRPr sz="1200">
                <a:solidFill>
                  <a:srgbClr val="ADADAD"/>
                </a:solidFill>
                <a:latin typeface="CMU Serif Roman"/>
                <a:ea typeface="CMU Serif Roman"/>
                <a:cs typeface="CMU Serif Roman"/>
                <a:sym typeface="CMU Serif Roman"/>
              </a:defRPr>
            </a:lvl3pPr>
            <a:lvl4pPr marL="1828800" indent="-304800">
              <a:buClr>
                <a:srgbClr val="ADADAD"/>
              </a:buClr>
              <a:buSzPts val="1200"/>
              <a:defRPr sz="1200">
                <a:solidFill>
                  <a:srgbClr val="ADADAD"/>
                </a:solidFill>
                <a:latin typeface="CMU Serif Roman"/>
                <a:ea typeface="CMU Serif Roman"/>
                <a:cs typeface="CMU Serif Roman"/>
                <a:sym typeface="CMU Serif Roman"/>
              </a:defRPr>
            </a:lvl4pPr>
            <a:lvl5pPr marL="2286000" indent="-304800">
              <a:buClr>
                <a:srgbClr val="ADADAD"/>
              </a:buClr>
              <a:buSzPts val="1200"/>
              <a:defRPr sz="1200">
                <a:solidFill>
                  <a:srgbClr val="ADADAD"/>
                </a:solidFill>
                <a:latin typeface="CMU Serif Roman"/>
                <a:ea typeface="CMU Serif Roman"/>
                <a:cs typeface="CMU Serif Roman"/>
                <a:sym typeface="CMU Serif Roman"/>
              </a:defRPr>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IN_POINT">
    <p:spTree>
      <p:nvGrpSpPr>
        <p:cNvPr id="1" name=""/>
        <p:cNvGrpSpPr/>
        <p:nvPr/>
      </p:nvGrpSpPr>
      <p:grpSpPr>
        <a:xfrm>
          <a:off x="0" y="0"/>
          <a:ext cx="0" cy="0"/>
          <a:chOff x="0" y="0"/>
          <a:chExt cx="0" cy="0"/>
        </a:xfrm>
      </p:grpSpPr>
      <p:sp>
        <p:nvSpPr>
          <p:cNvPr id="75" name="Title Text"/>
          <p:cNvSpPr txBox="1"/>
          <p:nvPr>
            <p:ph type="title"/>
          </p:nvPr>
        </p:nvSpPr>
        <p:spPr>
          <a:xfrm>
            <a:off x="490250" y="450149"/>
            <a:ext cx="6367801" cy="4090801"/>
          </a:xfrm>
          <a:prstGeom prst="rect">
            <a:avLst/>
          </a:prstGeom>
        </p:spPr>
        <p:txBody>
          <a:bodyPr anchor="ctr"/>
          <a:lstStyle>
            <a:lvl1pPr>
              <a:defRPr b="0" sz="4800">
                <a:latin typeface="+mj-lt"/>
                <a:ea typeface="+mj-ea"/>
                <a:cs typeface="+mj-cs"/>
                <a:sym typeface="Arial"/>
              </a:defRPr>
            </a:lvl1pPr>
          </a:lstStyle>
          <a:p>
            <a:pPr/>
            <a:r>
              <a:t>Title Text</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_TITLE_AND_DESCRIPTION">
    <p:spTree>
      <p:nvGrpSpPr>
        <p:cNvPr id="1" name=""/>
        <p:cNvGrpSpPr/>
        <p:nvPr/>
      </p:nvGrpSpPr>
      <p:grpSpPr>
        <a:xfrm>
          <a:off x="0" y="0"/>
          <a:ext cx="0" cy="0"/>
          <a:chOff x="0" y="0"/>
          <a:chExt cx="0" cy="0"/>
        </a:xfrm>
      </p:grpSpPr>
      <p:sp>
        <p:nvSpPr>
          <p:cNvPr id="83" name="Google Shape;36;p9"/>
          <p:cNvSpPr/>
          <p:nvPr/>
        </p:nvSpPr>
        <p:spPr>
          <a:xfrm>
            <a:off x="4572000" y="24"/>
            <a:ext cx="4572000" cy="5143501"/>
          </a:xfrm>
          <a:prstGeom prst="rect">
            <a:avLst/>
          </a:prstGeom>
          <a:solidFill>
            <a:srgbClr val="303030"/>
          </a:solidFill>
          <a:ln w="12700">
            <a:miter lim="400000"/>
          </a:ln>
        </p:spPr>
        <p:txBody>
          <a:bodyPr lIns="0" tIns="0" rIns="0" bIns="0" anchor="ctr"/>
          <a:lstStyle/>
          <a:p>
            <a:pPr>
              <a:defRPr>
                <a:solidFill>
                  <a:srgbClr val="000000"/>
                </a:solidFill>
              </a:defRPr>
            </a:pPr>
          </a:p>
        </p:txBody>
      </p:sp>
      <p:sp>
        <p:nvSpPr>
          <p:cNvPr id="84" name="Title Text"/>
          <p:cNvSpPr txBox="1"/>
          <p:nvPr>
            <p:ph type="title"/>
          </p:nvPr>
        </p:nvSpPr>
        <p:spPr>
          <a:xfrm>
            <a:off x="265500" y="1233175"/>
            <a:ext cx="4045200" cy="1482301"/>
          </a:xfrm>
          <a:prstGeom prst="rect">
            <a:avLst/>
          </a:prstGeom>
        </p:spPr>
        <p:txBody>
          <a:bodyPr anchor="b"/>
          <a:lstStyle>
            <a:lvl1pPr algn="ctr">
              <a:defRPr b="0" sz="4200">
                <a:latin typeface="+mj-lt"/>
                <a:ea typeface="+mj-ea"/>
                <a:cs typeface="+mj-cs"/>
                <a:sym typeface="Arial"/>
              </a:defRPr>
            </a:lvl1pPr>
          </a:lstStyle>
          <a:p>
            <a:pPr/>
            <a:r>
              <a:t>Title Text</a:t>
            </a:r>
          </a:p>
        </p:txBody>
      </p:sp>
      <p:sp>
        <p:nvSpPr>
          <p:cNvPr id="85" name="Body Level One…"/>
          <p:cNvSpPr txBox="1"/>
          <p:nvPr>
            <p:ph type="body" sz="quarter" idx="1"/>
          </p:nvPr>
        </p:nvSpPr>
        <p:spPr>
          <a:xfrm>
            <a:off x="265500" y="2803075"/>
            <a:ext cx="4045200" cy="1235101"/>
          </a:xfrm>
          <a:prstGeom prst="rect">
            <a:avLst/>
          </a:prstGeom>
        </p:spPr>
        <p:txBody>
          <a:bodyPr/>
          <a:lstStyle>
            <a:lvl1pPr marL="342900" indent="-228600" algn="ctr">
              <a:lnSpc>
                <a:spcPct val="100000"/>
              </a:lnSpc>
              <a:defRPr sz="2100">
                <a:solidFill>
                  <a:srgbClr val="ADADAD"/>
                </a:solidFill>
                <a:latin typeface="+mj-lt"/>
                <a:ea typeface="+mj-ea"/>
                <a:cs typeface="+mj-cs"/>
                <a:sym typeface="Arial"/>
              </a:defRPr>
            </a:lvl1pPr>
            <a:lvl2pPr marL="342900" indent="254000" algn="ctr">
              <a:lnSpc>
                <a:spcPct val="100000"/>
              </a:lnSpc>
              <a:buClrTx/>
              <a:buSzTx/>
              <a:buFontTx/>
              <a:buNone/>
              <a:defRPr sz="2100">
                <a:solidFill>
                  <a:srgbClr val="ADADAD"/>
                </a:solidFill>
                <a:latin typeface="+mj-lt"/>
                <a:ea typeface="+mj-ea"/>
                <a:cs typeface="+mj-cs"/>
                <a:sym typeface="Arial"/>
              </a:defRPr>
            </a:lvl2pPr>
            <a:lvl3pPr marL="342900" indent="711200" algn="ctr">
              <a:lnSpc>
                <a:spcPct val="100000"/>
              </a:lnSpc>
              <a:buClrTx/>
              <a:buSzTx/>
              <a:buFontTx/>
              <a:buNone/>
              <a:defRPr sz="2100">
                <a:solidFill>
                  <a:srgbClr val="ADADAD"/>
                </a:solidFill>
                <a:latin typeface="+mj-lt"/>
                <a:ea typeface="+mj-ea"/>
                <a:cs typeface="+mj-cs"/>
                <a:sym typeface="Arial"/>
              </a:defRPr>
            </a:lvl3pPr>
            <a:lvl4pPr marL="342900" indent="1168400" algn="ctr">
              <a:lnSpc>
                <a:spcPct val="100000"/>
              </a:lnSpc>
              <a:buClrTx/>
              <a:buSzTx/>
              <a:buFontTx/>
              <a:buNone/>
              <a:defRPr sz="2100">
                <a:solidFill>
                  <a:srgbClr val="ADADAD"/>
                </a:solidFill>
                <a:latin typeface="+mj-lt"/>
                <a:ea typeface="+mj-ea"/>
                <a:cs typeface="+mj-cs"/>
                <a:sym typeface="Arial"/>
              </a:defRPr>
            </a:lvl4pPr>
            <a:lvl5pPr marL="342900" indent="1625600" algn="ctr">
              <a:lnSpc>
                <a:spcPct val="100000"/>
              </a:lnSpc>
              <a:buClrTx/>
              <a:buSzTx/>
              <a:buFontTx/>
              <a:buNone/>
              <a:defRPr sz="2100">
                <a:solidFill>
                  <a:srgbClr val="ADADAD"/>
                </a:solidFill>
                <a:latin typeface="+mj-lt"/>
                <a:ea typeface="+mj-ea"/>
                <a:cs typeface="+mj-cs"/>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86" name="Google Shape;39;p9"/>
          <p:cNvSpPr txBox="1"/>
          <p:nvPr>
            <p:ph type="body" sz="half" idx="21"/>
          </p:nvPr>
        </p:nvSpPr>
        <p:spPr>
          <a:xfrm>
            <a:off x="4939500" y="724199"/>
            <a:ext cx="3837000" cy="3695102"/>
          </a:xfrm>
          <a:prstGeom prst="rect">
            <a:avLst/>
          </a:prstGeom>
        </p:spPr>
        <p:txBody>
          <a:bodyPr anchor="ctr"/>
          <a:lstStyle/>
          <a:p>
            <a:pPr marL="457200" indent="-342900">
              <a:buClr>
                <a:srgbClr val="FFFFFF"/>
              </a:buClr>
              <a:buSzPts val="1800"/>
              <a:buFont typeface="Arial"/>
              <a:buChar char="●"/>
              <a:defRPr>
                <a:latin typeface="+mj-lt"/>
                <a:ea typeface="+mj-ea"/>
                <a:cs typeface="+mj-cs"/>
                <a:sym typeface="Arial"/>
              </a:defRPr>
            </a:pPr>
          </a:p>
        </p:txBody>
      </p:sp>
      <p:sp>
        <p:nvSpPr>
          <p:cNvPr id="8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Rectangle"/>
          <p:cNvSpPr/>
          <p:nvPr/>
        </p:nvSpPr>
        <p:spPr>
          <a:xfrm>
            <a:off x="10176" y="383"/>
            <a:ext cx="9123648" cy="734334"/>
          </a:xfrm>
          <a:prstGeom prst="rect">
            <a:avLst/>
          </a:prstGeom>
          <a:solidFill>
            <a:srgbClr val="0A84FF"/>
          </a:solidFill>
          <a:ln w="12700">
            <a:miter lim="400000"/>
          </a:ln>
        </p:spPr>
        <p:txBody>
          <a:bodyPr lIns="0" tIns="0" rIns="0" bIns="0"/>
          <a:lstStyle/>
          <a:p>
            <a:pPr/>
          </a:p>
        </p:txBody>
      </p:sp>
      <p:sp>
        <p:nvSpPr>
          <p:cNvPr id="3" name="Title Text"/>
          <p:cNvSpPr txBox="1"/>
          <p:nvPr>
            <p:ph type="title"/>
          </p:nvPr>
        </p:nvSpPr>
        <p:spPr>
          <a:xfrm>
            <a:off x="311699" y="81199"/>
            <a:ext cx="8520602" cy="57270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a:r>
              <a:t>Title Text</a:t>
            </a:r>
          </a:p>
        </p:txBody>
      </p:sp>
      <p:sp>
        <p:nvSpPr>
          <p:cNvPr id="4" name="Body Level One…"/>
          <p:cNvSpPr txBox="1"/>
          <p:nvPr>
            <p:ph type="body" idx="1"/>
          </p:nvPr>
        </p:nvSpPr>
        <p:spPr>
          <a:xfrm>
            <a:off x="311699" y="768200"/>
            <a:ext cx="8520602" cy="34164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2pPr marL="1005114" indent="-408214">
              <a:buClr>
                <a:srgbClr val="FFFFFF"/>
              </a:buClr>
              <a:buSzPts val="1800"/>
              <a:buFont typeface="Helvetica"/>
              <a:buChar char="๏"/>
            </a:lvl2pPr>
            <a:lvl3pPr marL="1462314" indent="-408214">
              <a:buClr>
                <a:srgbClr val="FFFFFF"/>
              </a:buClr>
              <a:buSzPts val="1800"/>
              <a:buFont typeface="Helvetica"/>
              <a:buChar char="■"/>
            </a:lvl3pPr>
            <a:lvl4pPr marL="1919514" indent="-408214">
              <a:buClr>
                <a:srgbClr val="FFFFFF"/>
              </a:buClr>
              <a:buSzPts val="1800"/>
              <a:buFont typeface="Helvetica"/>
              <a:buChar char="●"/>
            </a:lvl4pPr>
            <a:lvl5pPr marL="2376714" indent="-408214">
              <a:buClr>
                <a:srgbClr val="FFFFFF"/>
              </a:buClr>
              <a:buSzPts val="1800"/>
              <a:buFont typeface="Helvetica"/>
              <a:buChar char="○"/>
            </a:lvl5p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684345" y="4700819"/>
            <a:ext cx="336813" cy="318396"/>
          </a:xfrm>
          <a:prstGeom prst="rect">
            <a:avLst/>
          </a:prstGeom>
          <a:ln w="12700">
            <a:miter lim="400000"/>
          </a:ln>
        </p:spPr>
        <p:txBody>
          <a:bodyPr wrap="none" lIns="91424" tIns="91424" rIns="91424" bIns="91424" anchor="ctr">
            <a:spAutoFit/>
          </a:bodyPr>
          <a:lstStyle>
            <a:lvl1pPr algn="r">
              <a:defRPr sz="1000">
                <a:solidFill>
                  <a:srgbClr val="ADADAD"/>
                </a:solidFill>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l" defTabSz="914400" latinLnBrk="0">
        <a:lnSpc>
          <a:spcPct val="100000"/>
        </a:lnSpc>
        <a:spcBef>
          <a:spcPts val="0"/>
        </a:spcBef>
        <a:spcAft>
          <a:spcPts val="0"/>
        </a:spcAft>
        <a:buClrTx/>
        <a:buSzTx/>
        <a:buFontTx/>
        <a:buNone/>
        <a:tabLst/>
        <a:defRPr b="1" baseline="0" cap="none" i="0" spc="0" strike="noStrike" sz="2800" u="none">
          <a:solidFill>
            <a:srgbClr val="FFFFFF"/>
          </a:solidFill>
          <a:uFillTx/>
          <a:latin typeface="CMU Bright Roman"/>
          <a:ea typeface="CMU Bright Roman"/>
          <a:cs typeface="CMU Bright Roman"/>
          <a:sym typeface="CMU Bright Roman"/>
        </a:defRPr>
      </a:lvl1pPr>
      <a:lvl2pPr marL="0" marR="0" indent="0" algn="l" defTabSz="914400" latinLnBrk="0">
        <a:lnSpc>
          <a:spcPct val="100000"/>
        </a:lnSpc>
        <a:spcBef>
          <a:spcPts val="0"/>
        </a:spcBef>
        <a:spcAft>
          <a:spcPts val="0"/>
        </a:spcAft>
        <a:buClrTx/>
        <a:buSzTx/>
        <a:buFontTx/>
        <a:buNone/>
        <a:tabLst/>
        <a:defRPr b="1" baseline="0" cap="none" i="0" spc="0" strike="noStrike" sz="2800" u="none">
          <a:solidFill>
            <a:srgbClr val="FFFFFF"/>
          </a:solidFill>
          <a:uFillTx/>
          <a:latin typeface="CMU Bright Roman"/>
          <a:ea typeface="CMU Bright Roman"/>
          <a:cs typeface="CMU Bright Roman"/>
          <a:sym typeface="CMU Bright Roman"/>
        </a:defRPr>
      </a:lvl2pPr>
      <a:lvl3pPr marL="0" marR="0" indent="0" algn="l" defTabSz="914400" latinLnBrk="0">
        <a:lnSpc>
          <a:spcPct val="100000"/>
        </a:lnSpc>
        <a:spcBef>
          <a:spcPts val="0"/>
        </a:spcBef>
        <a:spcAft>
          <a:spcPts val="0"/>
        </a:spcAft>
        <a:buClrTx/>
        <a:buSzTx/>
        <a:buFontTx/>
        <a:buNone/>
        <a:tabLst/>
        <a:defRPr b="1" baseline="0" cap="none" i="0" spc="0" strike="noStrike" sz="2800" u="none">
          <a:solidFill>
            <a:srgbClr val="FFFFFF"/>
          </a:solidFill>
          <a:uFillTx/>
          <a:latin typeface="CMU Bright Roman"/>
          <a:ea typeface="CMU Bright Roman"/>
          <a:cs typeface="CMU Bright Roman"/>
          <a:sym typeface="CMU Bright Roman"/>
        </a:defRPr>
      </a:lvl3pPr>
      <a:lvl4pPr marL="0" marR="0" indent="0" algn="l" defTabSz="914400" latinLnBrk="0">
        <a:lnSpc>
          <a:spcPct val="100000"/>
        </a:lnSpc>
        <a:spcBef>
          <a:spcPts val="0"/>
        </a:spcBef>
        <a:spcAft>
          <a:spcPts val="0"/>
        </a:spcAft>
        <a:buClrTx/>
        <a:buSzTx/>
        <a:buFontTx/>
        <a:buNone/>
        <a:tabLst/>
        <a:defRPr b="1" baseline="0" cap="none" i="0" spc="0" strike="noStrike" sz="2800" u="none">
          <a:solidFill>
            <a:srgbClr val="FFFFFF"/>
          </a:solidFill>
          <a:uFillTx/>
          <a:latin typeface="CMU Bright Roman"/>
          <a:ea typeface="CMU Bright Roman"/>
          <a:cs typeface="CMU Bright Roman"/>
          <a:sym typeface="CMU Bright Roman"/>
        </a:defRPr>
      </a:lvl4pPr>
      <a:lvl5pPr marL="0" marR="0" indent="0" algn="l" defTabSz="914400" latinLnBrk="0">
        <a:lnSpc>
          <a:spcPct val="100000"/>
        </a:lnSpc>
        <a:spcBef>
          <a:spcPts val="0"/>
        </a:spcBef>
        <a:spcAft>
          <a:spcPts val="0"/>
        </a:spcAft>
        <a:buClrTx/>
        <a:buSzTx/>
        <a:buFontTx/>
        <a:buNone/>
        <a:tabLst/>
        <a:defRPr b="1" baseline="0" cap="none" i="0" spc="0" strike="noStrike" sz="2800" u="none">
          <a:solidFill>
            <a:srgbClr val="FFFFFF"/>
          </a:solidFill>
          <a:uFillTx/>
          <a:latin typeface="CMU Bright Roman"/>
          <a:ea typeface="CMU Bright Roman"/>
          <a:cs typeface="CMU Bright Roman"/>
          <a:sym typeface="CMU Bright Roman"/>
        </a:defRPr>
      </a:lvl5pPr>
      <a:lvl6pPr marL="0" marR="0" indent="0" algn="l" defTabSz="914400" latinLnBrk="0">
        <a:lnSpc>
          <a:spcPct val="100000"/>
        </a:lnSpc>
        <a:spcBef>
          <a:spcPts val="0"/>
        </a:spcBef>
        <a:spcAft>
          <a:spcPts val="0"/>
        </a:spcAft>
        <a:buClrTx/>
        <a:buSzTx/>
        <a:buFontTx/>
        <a:buNone/>
        <a:tabLst/>
        <a:defRPr b="1" baseline="0" cap="none" i="0" spc="0" strike="noStrike" sz="2800" u="none">
          <a:solidFill>
            <a:srgbClr val="FFFFFF"/>
          </a:solidFill>
          <a:uFillTx/>
          <a:latin typeface="CMU Bright Roman"/>
          <a:ea typeface="CMU Bright Roman"/>
          <a:cs typeface="CMU Bright Roman"/>
          <a:sym typeface="CMU Bright Roman"/>
        </a:defRPr>
      </a:lvl6pPr>
      <a:lvl7pPr marL="0" marR="0" indent="0" algn="l" defTabSz="914400" latinLnBrk="0">
        <a:lnSpc>
          <a:spcPct val="100000"/>
        </a:lnSpc>
        <a:spcBef>
          <a:spcPts val="0"/>
        </a:spcBef>
        <a:spcAft>
          <a:spcPts val="0"/>
        </a:spcAft>
        <a:buClrTx/>
        <a:buSzTx/>
        <a:buFontTx/>
        <a:buNone/>
        <a:tabLst/>
        <a:defRPr b="1" baseline="0" cap="none" i="0" spc="0" strike="noStrike" sz="2800" u="none">
          <a:solidFill>
            <a:srgbClr val="FFFFFF"/>
          </a:solidFill>
          <a:uFillTx/>
          <a:latin typeface="CMU Bright Roman"/>
          <a:ea typeface="CMU Bright Roman"/>
          <a:cs typeface="CMU Bright Roman"/>
          <a:sym typeface="CMU Bright Roman"/>
        </a:defRPr>
      </a:lvl7pPr>
      <a:lvl8pPr marL="0" marR="0" indent="0" algn="l" defTabSz="914400" latinLnBrk="0">
        <a:lnSpc>
          <a:spcPct val="100000"/>
        </a:lnSpc>
        <a:spcBef>
          <a:spcPts val="0"/>
        </a:spcBef>
        <a:spcAft>
          <a:spcPts val="0"/>
        </a:spcAft>
        <a:buClrTx/>
        <a:buSzTx/>
        <a:buFontTx/>
        <a:buNone/>
        <a:tabLst/>
        <a:defRPr b="1" baseline="0" cap="none" i="0" spc="0" strike="noStrike" sz="2800" u="none">
          <a:solidFill>
            <a:srgbClr val="FFFFFF"/>
          </a:solidFill>
          <a:uFillTx/>
          <a:latin typeface="CMU Bright Roman"/>
          <a:ea typeface="CMU Bright Roman"/>
          <a:cs typeface="CMU Bright Roman"/>
          <a:sym typeface="CMU Bright Roman"/>
        </a:defRPr>
      </a:lvl8pPr>
      <a:lvl9pPr marL="0" marR="0" indent="0" algn="l" defTabSz="914400" latinLnBrk="0">
        <a:lnSpc>
          <a:spcPct val="100000"/>
        </a:lnSpc>
        <a:spcBef>
          <a:spcPts val="0"/>
        </a:spcBef>
        <a:spcAft>
          <a:spcPts val="0"/>
        </a:spcAft>
        <a:buClrTx/>
        <a:buSzTx/>
        <a:buFontTx/>
        <a:buNone/>
        <a:tabLst/>
        <a:defRPr b="1" baseline="0" cap="none" i="0" spc="0" strike="noStrike" sz="2800" u="none">
          <a:solidFill>
            <a:srgbClr val="FFFFFF"/>
          </a:solidFill>
          <a:uFillTx/>
          <a:latin typeface="CMU Bright Roman"/>
          <a:ea typeface="CMU Bright Roman"/>
          <a:cs typeface="CMU Bright Roman"/>
          <a:sym typeface="CMU Bright Roman"/>
        </a:defRPr>
      </a:lvl9pPr>
    </p:titleStyle>
    <p:bodyStyle>
      <a:lvl1pPr marL="0" marR="0" indent="0" algn="l" defTabSz="914400" latinLnBrk="0">
        <a:lnSpc>
          <a:spcPct val="115000"/>
        </a:lnSpc>
        <a:spcBef>
          <a:spcPts val="0"/>
        </a:spcBef>
        <a:spcAft>
          <a:spcPts val="0"/>
        </a:spcAft>
        <a:buClrTx/>
        <a:buSzTx/>
        <a:buFontTx/>
        <a:buNone/>
        <a:tabLst/>
        <a:defRPr b="0" baseline="0" cap="none" i="0" spc="0" strike="noStrike" sz="1800" u="none">
          <a:solidFill>
            <a:srgbClr val="FFFFFF"/>
          </a:solidFill>
          <a:uFillTx/>
          <a:latin typeface="CMU Bright Roman"/>
          <a:ea typeface="CMU Bright Roman"/>
          <a:cs typeface="CMU Bright Roman"/>
          <a:sym typeface="CMU Bright Roman"/>
        </a:defRPr>
      </a:lvl1pPr>
      <a:lvl2pPr marL="0" marR="0" indent="228600" algn="l" defTabSz="914400" latinLnBrk="0">
        <a:lnSpc>
          <a:spcPct val="115000"/>
        </a:lnSpc>
        <a:spcBef>
          <a:spcPts val="0"/>
        </a:spcBef>
        <a:spcAft>
          <a:spcPts val="0"/>
        </a:spcAft>
        <a:buClrTx/>
        <a:buSzTx/>
        <a:buFontTx/>
        <a:buNone/>
        <a:tabLst/>
        <a:defRPr b="0" baseline="0" cap="none" i="0" spc="0" strike="noStrike" sz="1800" u="none">
          <a:solidFill>
            <a:srgbClr val="FFFFFF"/>
          </a:solidFill>
          <a:uFillTx/>
          <a:latin typeface="CMU Bright Roman"/>
          <a:ea typeface="CMU Bright Roman"/>
          <a:cs typeface="CMU Bright Roman"/>
          <a:sym typeface="CMU Bright Roman"/>
        </a:defRPr>
      </a:lvl2pPr>
      <a:lvl3pPr marL="0" marR="0" indent="457200" algn="l" defTabSz="914400" latinLnBrk="0">
        <a:lnSpc>
          <a:spcPct val="115000"/>
        </a:lnSpc>
        <a:spcBef>
          <a:spcPts val="0"/>
        </a:spcBef>
        <a:spcAft>
          <a:spcPts val="0"/>
        </a:spcAft>
        <a:buClrTx/>
        <a:buSzTx/>
        <a:buFontTx/>
        <a:buNone/>
        <a:tabLst/>
        <a:defRPr b="0" baseline="0" cap="none" i="0" spc="0" strike="noStrike" sz="1800" u="none">
          <a:solidFill>
            <a:srgbClr val="FFFFFF"/>
          </a:solidFill>
          <a:uFillTx/>
          <a:latin typeface="CMU Bright Roman"/>
          <a:ea typeface="CMU Bright Roman"/>
          <a:cs typeface="CMU Bright Roman"/>
          <a:sym typeface="CMU Bright Roman"/>
        </a:defRPr>
      </a:lvl3pPr>
      <a:lvl4pPr marL="0" marR="0" indent="685800" algn="l" defTabSz="914400" latinLnBrk="0">
        <a:lnSpc>
          <a:spcPct val="115000"/>
        </a:lnSpc>
        <a:spcBef>
          <a:spcPts val="0"/>
        </a:spcBef>
        <a:spcAft>
          <a:spcPts val="0"/>
        </a:spcAft>
        <a:buClrTx/>
        <a:buSzTx/>
        <a:buFontTx/>
        <a:buNone/>
        <a:tabLst/>
        <a:defRPr b="0" baseline="0" cap="none" i="0" spc="0" strike="noStrike" sz="1800" u="none">
          <a:solidFill>
            <a:srgbClr val="FFFFFF"/>
          </a:solidFill>
          <a:uFillTx/>
          <a:latin typeface="CMU Bright Roman"/>
          <a:ea typeface="CMU Bright Roman"/>
          <a:cs typeface="CMU Bright Roman"/>
          <a:sym typeface="CMU Bright Roman"/>
        </a:defRPr>
      </a:lvl4pPr>
      <a:lvl5pPr marL="0" marR="0" indent="914400" algn="l" defTabSz="914400" latinLnBrk="0">
        <a:lnSpc>
          <a:spcPct val="115000"/>
        </a:lnSpc>
        <a:spcBef>
          <a:spcPts val="0"/>
        </a:spcBef>
        <a:spcAft>
          <a:spcPts val="0"/>
        </a:spcAft>
        <a:buClrTx/>
        <a:buSzTx/>
        <a:buFontTx/>
        <a:buNone/>
        <a:tabLst/>
        <a:defRPr b="0" baseline="0" cap="none" i="0" spc="0" strike="noStrike" sz="1800" u="none">
          <a:solidFill>
            <a:srgbClr val="FFFFFF"/>
          </a:solidFill>
          <a:uFillTx/>
          <a:latin typeface="CMU Bright Roman"/>
          <a:ea typeface="CMU Bright Roman"/>
          <a:cs typeface="CMU Bright Roman"/>
          <a:sym typeface="CMU Bright Roman"/>
        </a:defRPr>
      </a:lvl5pPr>
      <a:lvl6pPr marL="0" marR="0" indent="1143000" algn="l" defTabSz="914400" latinLnBrk="0">
        <a:lnSpc>
          <a:spcPct val="115000"/>
        </a:lnSpc>
        <a:spcBef>
          <a:spcPts val="0"/>
        </a:spcBef>
        <a:spcAft>
          <a:spcPts val="0"/>
        </a:spcAft>
        <a:buClrTx/>
        <a:buSzTx/>
        <a:buFontTx/>
        <a:buNone/>
        <a:tabLst/>
        <a:defRPr b="0" baseline="0" cap="none" i="0" spc="0" strike="noStrike" sz="1800" u="none">
          <a:solidFill>
            <a:srgbClr val="FFFFFF"/>
          </a:solidFill>
          <a:uFillTx/>
          <a:latin typeface="CMU Bright Roman"/>
          <a:ea typeface="CMU Bright Roman"/>
          <a:cs typeface="CMU Bright Roman"/>
          <a:sym typeface="CMU Bright Roman"/>
        </a:defRPr>
      </a:lvl6pPr>
      <a:lvl7pPr marL="0" marR="0" indent="1371600" algn="l" defTabSz="914400" latinLnBrk="0">
        <a:lnSpc>
          <a:spcPct val="115000"/>
        </a:lnSpc>
        <a:spcBef>
          <a:spcPts val="0"/>
        </a:spcBef>
        <a:spcAft>
          <a:spcPts val="0"/>
        </a:spcAft>
        <a:buClrTx/>
        <a:buSzTx/>
        <a:buFontTx/>
        <a:buNone/>
        <a:tabLst/>
        <a:defRPr b="0" baseline="0" cap="none" i="0" spc="0" strike="noStrike" sz="1800" u="none">
          <a:solidFill>
            <a:srgbClr val="FFFFFF"/>
          </a:solidFill>
          <a:uFillTx/>
          <a:latin typeface="CMU Bright Roman"/>
          <a:ea typeface="CMU Bright Roman"/>
          <a:cs typeface="CMU Bright Roman"/>
          <a:sym typeface="CMU Bright Roman"/>
        </a:defRPr>
      </a:lvl7pPr>
      <a:lvl8pPr marL="0" marR="0" indent="1600200" algn="l" defTabSz="914400" latinLnBrk="0">
        <a:lnSpc>
          <a:spcPct val="115000"/>
        </a:lnSpc>
        <a:spcBef>
          <a:spcPts val="0"/>
        </a:spcBef>
        <a:spcAft>
          <a:spcPts val="0"/>
        </a:spcAft>
        <a:buClrTx/>
        <a:buSzTx/>
        <a:buFontTx/>
        <a:buNone/>
        <a:tabLst/>
        <a:defRPr b="0" baseline="0" cap="none" i="0" spc="0" strike="noStrike" sz="1800" u="none">
          <a:solidFill>
            <a:srgbClr val="FFFFFF"/>
          </a:solidFill>
          <a:uFillTx/>
          <a:latin typeface="CMU Bright Roman"/>
          <a:ea typeface="CMU Bright Roman"/>
          <a:cs typeface="CMU Bright Roman"/>
          <a:sym typeface="CMU Bright Roman"/>
        </a:defRPr>
      </a:lvl8pPr>
      <a:lvl9pPr marL="0" marR="0" indent="1828800" algn="l" defTabSz="914400" latinLnBrk="0">
        <a:lnSpc>
          <a:spcPct val="115000"/>
        </a:lnSpc>
        <a:spcBef>
          <a:spcPts val="0"/>
        </a:spcBef>
        <a:spcAft>
          <a:spcPts val="0"/>
        </a:spcAft>
        <a:buClrTx/>
        <a:buSzTx/>
        <a:buFontTx/>
        <a:buNone/>
        <a:tabLst/>
        <a:defRPr b="0" baseline="0" cap="none" i="0" spc="0" strike="noStrike" sz="1800" u="none">
          <a:solidFill>
            <a:srgbClr val="FFFFFF"/>
          </a:solidFill>
          <a:uFillTx/>
          <a:latin typeface="CMU Bright Roman"/>
          <a:ea typeface="CMU Bright Roman"/>
          <a:cs typeface="CMU Bright Roman"/>
          <a:sym typeface="CMU Bright Roman"/>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Relationship Id="rId3" Type="http://schemas.openxmlformats.org/officeDocument/2006/relationships/image" Target="../media/image8.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tif"/><Relationship Id="rId3" Type="http://schemas.openxmlformats.org/officeDocument/2006/relationships/image" Target="../media/image5.tif"/><Relationship Id="rId4" Type="http://schemas.openxmlformats.org/officeDocument/2006/relationships/image" Target="../media/image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 Id="rId3" Type="http://schemas.openxmlformats.org/officeDocument/2006/relationships/image" Target="../media/image10.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gif"/><Relationship Id="rId3" Type="http://schemas.openxmlformats.org/officeDocument/2006/relationships/image" Target="../media/image2.gif"/></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gif"/><Relationship Id="rId3" Type="http://schemas.openxmlformats.org/officeDocument/2006/relationships/image" Target="../media/image4.gif"/></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 Id="rId3"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8" name="bias_clean_sans.png" descr="bias_clean_sans.png"/>
          <p:cNvPicPr>
            <a:picLocks noChangeAspect="1"/>
          </p:cNvPicPr>
          <p:nvPr/>
        </p:nvPicPr>
        <p:blipFill>
          <a:blip r:embed="rId2">
            <a:alphaModFix amt="99512"/>
            <a:extLst/>
          </a:blip>
          <a:stretch>
            <a:fillRect/>
          </a:stretch>
        </p:blipFill>
        <p:spPr>
          <a:xfrm>
            <a:off x="-419411" y="-1150"/>
            <a:ext cx="9634766" cy="4955023"/>
          </a:xfrm>
          <a:prstGeom prst="rect">
            <a:avLst/>
          </a:prstGeom>
          <a:ln w="12700">
            <a:miter lim="400000"/>
          </a:ln>
        </p:spPr>
      </p:pic>
      <p:sp>
        <p:nvSpPr>
          <p:cNvPr id="139" name="Rectangle"/>
          <p:cNvSpPr/>
          <p:nvPr/>
        </p:nvSpPr>
        <p:spPr>
          <a:xfrm>
            <a:off x="1355384" y="1673661"/>
            <a:ext cx="6433232" cy="1605401"/>
          </a:xfrm>
          <a:prstGeom prst="rect">
            <a:avLst/>
          </a:prstGeom>
          <a:solidFill>
            <a:schemeClr val="accent3">
              <a:satOff val="-2341"/>
              <a:lumOff val="-10823"/>
              <a:alpha val="82830"/>
            </a:schemeClr>
          </a:solidFill>
          <a:ln w="12700">
            <a:miter lim="400000"/>
          </a:ln>
        </p:spPr>
        <p:txBody>
          <a:bodyPr lIns="0" tIns="0" rIns="0" bIns="0"/>
          <a:lstStyle/>
          <a:p>
            <a:pPr/>
          </a:p>
        </p:txBody>
      </p:sp>
      <p:sp>
        <p:nvSpPr>
          <p:cNvPr id="140" name="Google Shape;56;p13"/>
          <p:cNvSpPr txBox="1"/>
          <p:nvPr>
            <p:ph type="subTitle" sz="quarter" idx="1"/>
          </p:nvPr>
        </p:nvSpPr>
        <p:spPr>
          <a:xfrm>
            <a:off x="311699" y="1891395"/>
            <a:ext cx="8520602" cy="792601"/>
          </a:xfrm>
          <a:prstGeom prst="rect">
            <a:avLst/>
          </a:prstGeom>
        </p:spPr>
        <p:txBody>
          <a:bodyPr/>
          <a:lstStyle/>
          <a:p>
            <a:pPr marL="0" indent="0" defTabSz="502920">
              <a:defRPr b="1" sz="1815">
                <a:solidFill>
                  <a:srgbClr val="DDDDDD"/>
                </a:solidFill>
              </a:defRPr>
            </a:pPr>
            <a:r>
              <a:t>Using Deep Learning for </a:t>
            </a:r>
          </a:p>
          <a:p>
            <a:pPr marL="0" indent="0" defTabSz="502920">
              <a:defRPr b="1" sz="1815">
                <a:solidFill>
                  <a:srgbClr val="DDDDDD"/>
                </a:solidFill>
              </a:defRPr>
            </a:pPr>
            <a:r>
              <a:t>Jet Tagging</a:t>
            </a:r>
          </a:p>
        </p:txBody>
      </p:sp>
      <p:sp>
        <p:nvSpPr>
          <p:cNvPr id="141" name="Project 2 “extra”"/>
          <p:cNvSpPr txBox="1"/>
          <p:nvPr/>
        </p:nvSpPr>
        <p:spPr>
          <a:xfrm>
            <a:off x="3841005" y="2649935"/>
            <a:ext cx="1461990" cy="254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sz="1600">
                <a:latin typeface="CMU Bright Roman"/>
                <a:ea typeface="CMU Bright Roman"/>
                <a:cs typeface="CMU Bright Roman"/>
                <a:sym typeface="CMU Bright Roman"/>
              </a:defRPr>
            </a:lvl1pPr>
          </a:lstStyle>
          <a:p>
            <a:pPr/>
            <a:r>
              <a:t>Project 2 “extra”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Google Shape;99;p19"/>
          <p:cNvSpPr txBox="1"/>
          <p:nvPr>
            <p:ph type="title"/>
          </p:nvPr>
        </p:nvSpPr>
        <p:spPr>
          <a:prstGeom prst="rect">
            <a:avLst/>
          </a:prstGeom>
        </p:spPr>
        <p:txBody>
          <a:bodyPr/>
          <a:lstStyle>
            <a:lvl1pPr defTabSz="777240">
              <a:defRPr sz="2380"/>
            </a:lvl1pPr>
          </a:lstStyle>
          <a:p>
            <a:pPr/>
            <a:r>
              <a:t>Methods</a:t>
            </a:r>
          </a:p>
        </p:txBody>
      </p:sp>
      <p:sp>
        <p:nvSpPr>
          <p:cNvPr id="196" name="Google Shape;100;p19"/>
          <p:cNvSpPr txBox="1"/>
          <p:nvPr>
            <p:ph type="body" idx="1"/>
          </p:nvPr>
        </p:nvSpPr>
        <p:spPr>
          <a:xfrm>
            <a:off x="311699" y="768200"/>
            <a:ext cx="8520602" cy="3718038"/>
          </a:xfrm>
          <a:prstGeom prst="rect">
            <a:avLst/>
          </a:prstGeom>
        </p:spPr>
        <p:txBody>
          <a:bodyPr/>
          <a:lstStyle/>
          <a:p>
            <a:pPr defTabSz="896111">
              <a:defRPr sz="1764"/>
            </a:pPr>
            <a:r>
              <a:t>Analytical methods: </a:t>
            </a:r>
            <a:r>
              <a:rPr sz="1372"/>
              <a:t>Remove mass dependence from substructure observables.</a:t>
            </a:r>
            <a:endParaRPr sz="1372"/>
          </a:p>
          <a:p>
            <a:pPr lvl="1" marL="896111" indent="-311150" defTabSz="896111">
              <a:buSzPts val="1300"/>
              <a:defRPr sz="1372"/>
            </a:pPr>
            <a:r>
              <a:t>Designed Decorrelated Taggers: Assume linear relationship between tagger and resonant feature. Use new observable with subtracted dependence.</a:t>
            </a:r>
          </a:p>
          <a:p>
            <a:pPr lvl="1" marL="896111" indent="-311150" defTabSz="896111">
              <a:buSzPts val="1300"/>
              <a:defRPr sz="1372"/>
            </a:pPr>
            <a:r>
              <a:t>k-NN: More General regression fit of observable as a function of resonant feature. Remove any dependence and use decorrelated observable.</a:t>
            </a:r>
          </a:p>
          <a:p>
            <a:pPr defTabSz="896111">
              <a:defRPr sz="1764"/>
            </a:pPr>
            <a:r>
              <a:t>Planing: </a:t>
            </a:r>
          </a:p>
          <a:p>
            <a:pPr lvl="1" marL="896111" indent="-311150" defTabSz="896111">
              <a:buSzPts val="1300"/>
              <a:defRPr sz="1372"/>
            </a:pPr>
            <a:r>
              <a:t>Reweighting events to be uniform in mass.</a:t>
            </a:r>
          </a:p>
          <a:p>
            <a:pPr defTabSz="896111">
              <a:defRPr sz="1764"/>
            </a:pPr>
            <a:r>
              <a:t>MVA-based: </a:t>
            </a:r>
          </a:p>
          <a:p>
            <a:pPr lvl="1" marL="896111" indent="-311150" defTabSz="896111">
              <a:buSzPts val="1300"/>
              <a:defRPr sz="1372"/>
            </a:pPr>
            <a:r>
              <a:t>uBoost</a:t>
            </a:r>
          </a:p>
          <a:p>
            <a:pPr lvl="1" marL="896111" indent="-311150" defTabSz="896111">
              <a:buSzPts val="1300"/>
              <a:defRPr sz="1372"/>
            </a:pPr>
            <a:r>
              <a:t>KL divergence</a:t>
            </a:r>
          </a:p>
          <a:p>
            <a:pPr lvl="1" marL="896111" indent="-311150" defTabSz="896111">
              <a:buSzPts val="1300"/>
              <a:defRPr sz="1372"/>
            </a:pPr>
            <a:r>
              <a:t>DisCo</a:t>
            </a:r>
          </a:p>
          <a:p>
            <a:pPr lvl="1" marL="896111" indent="-311150" defTabSz="896111">
              <a:buSzPts val="1300"/>
              <a:defRPr sz="1372"/>
            </a:pPr>
            <a:r>
              <a:t>Adversarial</a:t>
            </a:r>
          </a:p>
          <a:p>
            <a:pPr lvl="1" marL="896111" indent="-311150" defTabSz="896111">
              <a:buSzPts val="1300"/>
              <a:defRPr sz="1372"/>
            </a:pPr>
            <a:r>
              <a:t>MoDe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6">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96">
                                            <p:txEl>
                                              <p:pRg st="0" end="0"/>
                                            </p:txEl>
                                          </p:spTgt>
                                        </p:tgtEl>
                                        <p:attrNameLst>
                                          <p:attrName>style.visibility</p:attrName>
                                        </p:attrNameLst>
                                      </p:cBhvr>
                                      <p:to>
                                        <p:strVal val="visible"/>
                                      </p:to>
                                    </p:set>
                                  </p:childTnLst>
                                </p:cTn>
                              </p:par>
                              <p:par>
                                <p:cTn id="9" presetClass="entr" nodeType="withEffect" presetSubtype="0" presetID="1" grpId="1" fill="hold">
                                  <p:stCondLst>
                                    <p:cond delay="0"/>
                                  </p:stCondLst>
                                  <p:iterate type="el" backwards="0">
                                    <p:tmAbs val="0"/>
                                  </p:iterate>
                                  <p:childTnLst>
                                    <p:set>
                                      <p:cBhvr>
                                        <p:cTn id="10" fill="hold"/>
                                        <p:tgtEl>
                                          <p:spTgt spid="196">
                                            <p:txEl>
                                              <p:pRg st="1" end="1"/>
                                            </p:txEl>
                                          </p:spTgt>
                                        </p:tgtEl>
                                        <p:attrNameLst>
                                          <p:attrName>style.visibility</p:attrName>
                                        </p:attrNameLst>
                                      </p:cBhvr>
                                      <p:to>
                                        <p:strVal val="visible"/>
                                      </p:to>
                                    </p:set>
                                  </p:childTnLst>
                                </p:cTn>
                              </p:par>
                              <p:par>
                                <p:cTn id="11" presetClass="entr" nodeType="withEffect" presetSubtype="0" presetID="1" grpId="1" fill="hold">
                                  <p:stCondLst>
                                    <p:cond delay="0"/>
                                  </p:stCondLst>
                                  <p:iterate type="el" backwards="0">
                                    <p:tmAbs val="0"/>
                                  </p:iterate>
                                  <p:childTnLst>
                                    <p:set>
                                      <p:cBhvr>
                                        <p:cTn id="12" fill="hold"/>
                                        <p:tgtEl>
                                          <p:spTgt spid="19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96">
                                            <p:txEl>
                                              <p:pRg st="3" end="3"/>
                                            </p:txEl>
                                          </p:spTgt>
                                        </p:tgtEl>
                                        <p:attrNameLst>
                                          <p:attrName>style.visibility</p:attrName>
                                        </p:attrNameLst>
                                      </p:cBhvr>
                                      <p:to>
                                        <p:strVal val="visible"/>
                                      </p:to>
                                    </p:set>
                                  </p:childTnLst>
                                </p:cTn>
                              </p:par>
                              <p:par>
                                <p:cTn id="17" presetClass="entr" nodeType="withEffect" presetSubtype="0" presetID="1" grpId="1" fill="hold">
                                  <p:stCondLst>
                                    <p:cond delay="0"/>
                                  </p:stCondLst>
                                  <p:iterate type="el" backwards="0">
                                    <p:tmAbs val="0"/>
                                  </p:iterate>
                                  <p:childTnLst>
                                    <p:set>
                                      <p:cBhvr>
                                        <p:cTn id="18" fill="hold"/>
                                        <p:tgtEl>
                                          <p:spTgt spid="19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1" fill="hold">
                                  <p:stCondLst>
                                    <p:cond delay="0"/>
                                  </p:stCondLst>
                                  <p:iterate type="el" backwards="0">
                                    <p:tmAbs val="0"/>
                                  </p:iterate>
                                  <p:childTnLst>
                                    <p:set>
                                      <p:cBhvr>
                                        <p:cTn id="22" fill="hold"/>
                                        <p:tgtEl>
                                          <p:spTgt spid="196">
                                            <p:txEl>
                                              <p:pRg st="5" end="5"/>
                                            </p:txEl>
                                          </p:spTgt>
                                        </p:tgtEl>
                                        <p:attrNameLst>
                                          <p:attrName>style.visibility</p:attrName>
                                        </p:attrNameLst>
                                      </p:cBhvr>
                                      <p:to>
                                        <p:strVal val="visible"/>
                                      </p:to>
                                    </p:set>
                                  </p:childTnLst>
                                </p:cTn>
                              </p:par>
                              <p:par>
                                <p:cTn id="23" presetClass="entr" nodeType="withEffect" presetSubtype="0" presetID="1" grpId="1" fill="hold">
                                  <p:stCondLst>
                                    <p:cond delay="0"/>
                                  </p:stCondLst>
                                  <p:iterate type="el" backwards="0">
                                    <p:tmAbs val="0"/>
                                  </p:iterate>
                                  <p:childTnLst>
                                    <p:set>
                                      <p:cBhvr>
                                        <p:cTn id="24" fill="hold"/>
                                        <p:tgtEl>
                                          <p:spTgt spid="196">
                                            <p:txEl>
                                              <p:pRg st="6" end="6"/>
                                            </p:txEl>
                                          </p:spTgt>
                                        </p:tgtEl>
                                        <p:attrNameLst>
                                          <p:attrName>style.visibility</p:attrName>
                                        </p:attrNameLst>
                                      </p:cBhvr>
                                      <p:to>
                                        <p:strVal val="visible"/>
                                      </p:to>
                                    </p:set>
                                  </p:childTnLst>
                                </p:cTn>
                              </p:par>
                              <p:par>
                                <p:cTn id="25" presetClass="entr" nodeType="withEffect" presetSubtype="0" presetID="1" grpId="1" fill="hold">
                                  <p:stCondLst>
                                    <p:cond delay="0"/>
                                  </p:stCondLst>
                                  <p:iterate type="el" backwards="0">
                                    <p:tmAbs val="0"/>
                                  </p:iterate>
                                  <p:childTnLst>
                                    <p:set>
                                      <p:cBhvr>
                                        <p:cTn id="26" fill="hold"/>
                                        <p:tgtEl>
                                          <p:spTgt spid="196">
                                            <p:txEl>
                                              <p:pRg st="7" end="7"/>
                                            </p:txEl>
                                          </p:spTgt>
                                        </p:tgtEl>
                                        <p:attrNameLst>
                                          <p:attrName>style.visibility</p:attrName>
                                        </p:attrNameLst>
                                      </p:cBhvr>
                                      <p:to>
                                        <p:strVal val="visible"/>
                                      </p:to>
                                    </p:set>
                                  </p:childTnLst>
                                </p:cTn>
                              </p:par>
                              <p:par>
                                <p:cTn id="27" presetClass="entr" nodeType="withEffect" presetSubtype="0" presetID="1" grpId="1" fill="hold">
                                  <p:stCondLst>
                                    <p:cond delay="0"/>
                                  </p:stCondLst>
                                  <p:iterate type="el" backwards="0">
                                    <p:tmAbs val="0"/>
                                  </p:iterate>
                                  <p:childTnLst>
                                    <p:set>
                                      <p:cBhvr>
                                        <p:cTn id="28" fill="hold"/>
                                        <p:tgtEl>
                                          <p:spTgt spid="196">
                                            <p:txEl>
                                              <p:pRg st="8" end="8"/>
                                            </p:txEl>
                                          </p:spTgt>
                                        </p:tgtEl>
                                        <p:attrNameLst>
                                          <p:attrName>style.visibility</p:attrName>
                                        </p:attrNameLst>
                                      </p:cBhvr>
                                      <p:to>
                                        <p:strVal val="visible"/>
                                      </p:to>
                                    </p:set>
                                  </p:childTnLst>
                                </p:cTn>
                              </p:par>
                              <p:par>
                                <p:cTn id="29" presetClass="entr" nodeType="withEffect" presetSubtype="0" presetID="1" grpId="1" fill="hold">
                                  <p:stCondLst>
                                    <p:cond delay="0"/>
                                  </p:stCondLst>
                                  <p:iterate type="el" backwards="0">
                                    <p:tmAbs val="0"/>
                                  </p:iterate>
                                  <p:childTnLst>
                                    <p:set>
                                      <p:cBhvr>
                                        <p:cTn id="30" fill="hold"/>
                                        <p:tgtEl>
                                          <p:spTgt spid="196">
                                            <p:txEl>
                                              <p:pRg st="9" end="9"/>
                                            </p:txEl>
                                          </p:spTgt>
                                        </p:tgtEl>
                                        <p:attrNameLst>
                                          <p:attrName>style.visibility</p:attrName>
                                        </p:attrNameLst>
                                      </p:cBhvr>
                                      <p:to>
                                        <p:strVal val="visible"/>
                                      </p:to>
                                    </p:set>
                                  </p:childTnLst>
                                </p:cTn>
                              </p:par>
                              <p:par>
                                <p:cTn id="31" presetClass="entr" nodeType="withEffect" presetSubtype="0" presetID="1" grpId="1" fill="hold">
                                  <p:stCondLst>
                                    <p:cond delay="0"/>
                                  </p:stCondLst>
                                  <p:iterate type="el" backwards="0">
                                    <p:tmAbs val="0"/>
                                  </p:iterate>
                                  <p:childTnLst>
                                    <p:set>
                                      <p:cBhvr>
                                        <p:cTn id="32" fill="hold"/>
                                        <p:tgtEl>
                                          <p:spTgt spid="196">
                                            <p:txEl>
                                              <p:pRg st="10" end="1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196" grpId="1"/>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Google Shape;105;p20"/>
          <p:cNvSpPr txBox="1"/>
          <p:nvPr>
            <p:ph type="title"/>
          </p:nvPr>
        </p:nvSpPr>
        <p:spPr>
          <a:prstGeom prst="rect">
            <a:avLst/>
          </a:prstGeom>
        </p:spPr>
        <p:txBody>
          <a:bodyPr/>
          <a:lstStyle>
            <a:lvl1pPr defTabSz="777240">
              <a:defRPr sz="2380"/>
            </a:lvl1pPr>
          </a:lstStyle>
          <a:p>
            <a:pPr/>
            <a:r>
              <a:t>Methods</a:t>
            </a:r>
          </a:p>
        </p:txBody>
      </p:sp>
      <p:sp>
        <p:nvSpPr>
          <p:cNvPr id="199" name="Google Shape;106;p20"/>
          <p:cNvSpPr txBox="1"/>
          <p:nvPr>
            <p:ph type="body" idx="1"/>
          </p:nvPr>
        </p:nvSpPr>
        <p:spPr>
          <a:xfrm>
            <a:off x="311699" y="768200"/>
            <a:ext cx="8520602" cy="3721101"/>
          </a:xfrm>
          <a:prstGeom prst="rect">
            <a:avLst/>
          </a:prstGeom>
        </p:spPr>
        <p:txBody>
          <a:bodyPr/>
          <a:lstStyle/>
          <a:p>
            <a:pPr defTabSz="896111">
              <a:buClr>
                <a:srgbClr val="999999"/>
              </a:buClr>
              <a:defRPr sz="1764">
                <a:solidFill>
                  <a:srgbClr val="999999"/>
                </a:solidFill>
              </a:defRPr>
            </a:pPr>
            <a:r>
              <a:t>Analytical methods: </a:t>
            </a:r>
            <a:r>
              <a:rPr sz="1372"/>
              <a:t>Remove mass dependence from substructure observables.</a:t>
            </a:r>
          </a:p>
          <a:p>
            <a:pPr lvl="1" marL="896111" indent="-311150" defTabSz="896111">
              <a:buClr>
                <a:srgbClr val="999999"/>
              </a:buClr>
              <a:buSzPts val="1300"/>
              <a:defRPr sz="1372">
                <a:solidFill>
                  <a:srgbClr val="999999"/>
                </a:solidFill>
              </a:defRPr>
            </a:pPr>
            <a:r>
              <a:t>Designed Decorrelated Taggers: Assume linear relationship between tagger and resonant feature. Use new observable with subtracted dependence.</a:t>
            </a:r>
          </a:p>
          <a:p>
            <a:pPr lvl="1" marL="896111" indent="-311150" defTabSz="896111">
              <a:buClr>
                <a:srgbClr val="999999"/>
              </a:buClr>
              <a:buSzPts val="1300"/>
              <a:defRPr sz="1372">
                <a:solidFill>
                  <a:srgbClr val="999999"/>
                </a:solidFill>
              </a:defRPr>
            </a:pPr>
            <a:r>
              <a:t>k-NN: More General regression fit of observable as a function of resonant feature. Remove any dependence and use decorrelated observable.</a:t>
            </a:r>
          </a:p>
          <a:p>
            <a:pPr defTabSz="896111">
              <a:defRPr sz="1764"/>
            </a:pPr>
            <a:r>
              <a:t>Planing: </a:t>
            </a:r>
          </a:p>
          <a:p>
            <a:pPr lvl="1" marL="896111" indent="-311150" defTabSz="896111">
              <a:buSzPts val="1300"/>
              <a:defRPr sz="1372"/>
            </a:pPr>
            <a:r>
              <a:t>Reweighting events to be uniform in mass.</a:t>
            </a:r>
          </a:p>
          <a:p>
            <a:pPr defTabSz="896111">
              <a:defRPr sz="1764"/>
            </a:pPr>
            <a:r>
              <a:t>MVA-based: </a:t>
            </a:r>
          </a:p>
          <a:p>
            <a:pPr lvl="1" marL="896111" indent="-311150" defTabSz="896111">
              <a:buSzPts val="1300"/>
              <a:defRPr sz="1372"/>
            </a:pPr>
            <a:r>
              <a:t>uBoost</a:t>
            </a:r>
          </a:p>
          <a:p>
            <a:pPr lvl="1" marL="896111" indent="-311150" defTabSz="896111">
              <a:buSzPts val="1300"/>
              <a:defRPr sz="1372"/>
            </a:pPr>
            <a:r>
              <a:t>KL divergence</a:t>
            </a:r>
          </a:p>
          <a:p>
            <a:pPr lvl="1" marL="896111" indent="-311150" defTabSz="896111">
              <a:buSzPts val="1300"/>
              <a:defRPr sz="1372"/>
            </a:pPr>
            <a:r>
              <a:t>DisCo</a:t>
            </a:r>
          </a:p>
          <a:p>
            <a:pPr lvl="1" marL="896111" indent="-311150" defTabSz="896111">
              <a:buSzPts val="1300"/>
              <a:defRPr sz="1372"/>
            </a:pPr>
            <a:r>
              <a:t>Adversarial</a:t>
            </a:r>
          </a:p>
          <a:p>
            <a:pPr lvl="1" marL="896111" indent="-311150" defTabSz="896111">
              <a:buSzPts val="1300"/>
              <a:defRPr sz="1372"/>
            </a:pPr>
            <a:r>
              <a:t>MoDe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Google Shape;111;p21"/>
          <p:cNvSpPr txBox="1"/>
          <p:nvPr>
            <p:ph type="title"/>
          </p:nvPr>
        </p:nvSpPr>
        <p:spPr>
          <a:prstGeom prst="rect">
            <a:avLst/>
          </a:prstGeom>
        </p:spPr>
        <p:txBody>
          <a:bodyPr/>
          <a:lstStyle>
            <a:lvl1pPr defTabSz="777240">
              <a:defRPr sz="2380"/>
            </a:lvl1pPr>
          </a:lstStyle>
          <a:p>
            <a:pPr/>
            <a:r>
              <a:t>Planing</a:t>
            </a:r>
          </a:p>
        </p:txBody>
      </p:sp>
      <p:sp>
        <p:nvSpPr>
          <p:cNvPr id="202" name="Google Shape;112;p21"/>
          <p:cNvSpPr txBox="1"/>
          <p:nvPr>
            <p:ph type="body" idx="1"/>
          </p:nvPr>
        </p:nvSpPr>
        <p:spPr>
          <a:xfrm>
            <a:off x="311699" y="2259096"/>
            <a:ext cx="8520602" cy="2724660"/>
          </a:xfrm>
          <a:prstGeom prst="rect">
            <a:avLst/>
          </a:prstGeom>
        </p:spPr>
        <p:txBody>
          <a:bodyPr/>
          <a:lstStyle/>
          <a:p>
            <a:pPr indent="120650">
              <a:defRPr sz="1700"/>
            </a:pPr>
            <a:r>
              <a:t>We choose </a:t>
            </a:r>
            <a14:m>
              <m:oMath>
                <m:r>
                  <a:rPr xmlns:a="http://schemas.openxmlformats.org/drawingml/2006/main" sz="1900" i="1">
                    <a:solidFill>
                      <a:srgbClr val="32D74B"/>
                    </a:solidFill>
                    <a:latin typeface="Cambria Math" panose="02040503050406030204" pitchFamily="18" charset="0"/>
                  </a:rPr>
                  <m:t>w</m:t>
                </m:r>
                <m:r>
                  <a:rPr xmlns:a="http://schemas.openxmlformats.org/drawingml/2006/main" sz="1900" i="1">
                    <a:solidFill>
                      <a:srgbClr val="32D74B"/>
                    </a:solidFill>
                    <a:latin typeface="Cambria Math" panose="02040503050406030204" pitchFamily="18" charset="0"/>
                  </a:rPr>
                  <m:t>(</m:t>
                </m:r>
                <m:sSub>
                  <m:e>
                    <m:r>
                      <a:rPr xmlns:a="http://schemas.openxmlformats.org/drawingml/2006/main" sz="1900" i="1">
                        <a:solidFill>
                          <a:srgbClr val="32D74B"/>
                        </a:solidFill>
                        <a:latin typeface="Cambria Math" panose="02040503050406030204" pitchFamily="18" charset="0"/>
                      </a:rPr>
                      <m:t>m</m:t>
                    </m:r>
                  </m:e>
                  <m:sub>
                    <m:r>
                      <a:rPr xmlns:a="http://schemas.openxmlformats.org/drawingml/2006/main" sz="1900" i="1">
                        <a:solidFill>
                          <a:srgbClr val="32D74B"/>
                        </a:solidFill>
                        <a:latin typeface="Cambria Math" panose="02040503050406030204" pitchFamily="18" charset="0"/>
                      </a:rPr>
                      <m:t>i</m:t>
                    </m:r>
                  </m:sub>
                </m:sSub>
                <m:r>
                  <a:rPr xmlns:a="http://schemas.openxmlformats.org/drawingml/2006/main" sz="1900" i="1">
                    <a:solidFill>
                      <a:srgbClr val="32D74B"/>
                    </a:solidFill>
                    <a:latin typeface="Cambria Math" panose="02040503050406030204" pitchFamily="18" charset="0"/>
                  </a:rPr>
                  <m:t>)</m:t>
                </m:r>
                <m:r>
                  <a:rPr xmlns:a="http://schemas.openxmlformats.org/drawingml/2006/main" sz="1900" i="1">
                    <a:solidFill>
                      <a:srgbClr val="32D74B"/>
                    </a:solidFill>
                    <a:latin typeface="Cambria Math" panose="02040503050406030204" pitchFamily="18" charset="0"/>
                  </a:rPr>
                  <m:t>≈</m:t>
                </m:r>
                <m:sSub>
                  <m:e>
                    <m:r>
                      <a:rPr xmlns:a="http://schemas.openxmlformats.org/drawingml/2006/main" sz="1900" i="1">
                        <a:solidFill>
                          <a:srgbClr val="32D74B"/>
                        </a:solidFill>
                        <a:latin typeface="Cambria Math" panose="02040503050406030204" pitchFamily="18" charset="0"/>
                      </a:rPr>
                      <m:t>p</m:t>
                    </m:r>
                  </m:e>
                  <m:sub>
                    <m:r>
                      <m:rPr>
                        <m:sty m:val="p"/>
                      </m:rPr>
                      <a:rPr xmlns:a="http://schemas.openxmlformats.org/drawingml/2006/main" sz="1900" i="1">
                        <a:solidFill>
                          <a:srgbClr val="32D74B"/>
                        </a:solidFill>
                        <a:latin typeface="Cambria Math" panose="02040503050406030204" pitchFamily="18" charset="0"/>
                      </a:rPr>
                      <m:t>S</m:t>
                    </m:r>
                  </m:sub>
                </m:sSub>
                <m:r>
                  <a:rPr xmlns:a="http://schemas.openxmlformats.org/drawingml/2006/main" sz="1900" i="1">
                    <a:solidFill>
                      <a:srgbClr val="32D74B"/>
                    </a:solidFill>
                    <a:latin typeface="Cambria Math" panose="02040503050406030204" pitchFamily="18" charset="0"/>
                  </a:rPr>
                  <m:t>(</m:t>
                </m:r>
                <m:r>
                  <a:rPr xmlns:a="http://schemas.openxmlformats.org/drawingml/2006/main" sz="1900" i="1">
                    <a:solidFill>
                      <a:srgbClr val="32D74B"/>
                    </a:solidFill>
                    <a:latin typeface="Cambria Math" panose="02040503050406030204" pitchFamily="18" charset="0"/>
                  </a:rPr>
                  <m:t>m</m:t>
                </m:r>
                <m:r>
                  <a:rPr xmlns:a="http://schemas.openxmlformats.org/drawingml/2006/main" sz="1900" i="1">
                    <a:solidFill>
                      <a:srgbClr val="32D74B"/>
                    </a:solidFill>
                    <a:latin typeface="Cambria Math" panose="02040503050406030204" pitchFamily="18" charset="0"/>
                  </a:rPr>
                  <m:t>)</m:t>
                </m:r>
                <m:r>
                  <a:rPr xmlns:a="http://schemas.openxmlformats.org/drawingml/2006/main" sz="1900" i="1">
                    <a:solidFill>
                      <a:srgbClr val="32D74B"/>
                    </a:solidFill>
                    <a:latin typeface="Cambria Math" panose="02040503050406030204" pitchFamily="18" charset="0"/>
                  </a:rPr>
                  <m:t>/</m:t>
                </m:r>
                <m:sSub>
                  <m:e>
                    <m:r>
                      <a:rPr xmlns:a="http://schemas.openxmlformats.org/drawingml/2006/main" sz="1900" i="1">
                        <a:solidFill>
                          <a:srgbClr val="32D74B"/>
                        </a:solidFill>
                        <a:latin typeface="Cambria Math" panose="02040503050406030204" pitchFamily="18" charset="0"/>
                      </a:rPr>
                      <m:t>p</m:t>
                    </m:r>
                  </m:e>
                  <m:sub>
                    <m:r>
                      <m:rPr>
                        <m:sty m:val="p"/>
                      </m:rPr>
                      <a:rPr xmlns:a="http://schemas.openxmlformats.org/drawingml/2006/main" sz="1900" i="1">
                        <a:solidFill>
                          <a:srgbClr val="32D74B"/>
                        </a:solidFill>
                        <a:latin typeface="Cambria Math" panose="02040503050406030204" pitchFamily="18" charset="0"/>
                      </a:rPr>
                      <m:t>B</m:t>
                    </m:r>
                  </m:sub>
                </m:sSub>
                <m:r>
                  <a:rPr xmlns:a="http://schemas.openxmlformats.org/drawingml/2006/main" sz="1900" i="1">
                    <a:solidFill>
                      <a:srgbClr val="32D74B"/>
                    </a:solidFill>
                    <a:latin typeface="Cambria Math" panose="02040503050406030204" pitchFamily="18" charset="0"/>
                  </a:rPr>
                  <m:t>(</m:t>
                </m:r>
                <m:r>
                  <a:rPr xmlns:a="http://schemas.openxmlformats.org/drawingml/2006/main" sz="1900" i="1">
                    <a:solidFill>
                      <a:srgbClr val="32D74B"/>
                    </a:solidFill>
                    <a:latin typeface="Cambria Math" panose="02040503050406030204" pitchFamily="18" charset="0"/>
                  </a:rPr>
                  <m:t>m</m:t>
                </m:r>
                <m:r>
                  <a:rPr xmlns:a="http://schemas.openxmlformats.org/drawingml/2006/main" sz="1900" i="1">
                    <a:solidFill>
                      <a:srgbClr val="32D74B"/>
                    </a:solidFill>
                    <a:latin typeface="Cambria Math" panose="02040503050406030204" pitchFamily="18" charset="0"/>
                  </a:rPr>
                  <m:t>)</m:t>
                </m:r>
              </m:oMath>
            </a14:m>
            <a:r>
              <a:t> so that the marginal distribution of </a:t>
            </a:r>
            <a14:m>
              <m:oMath>
                <m:r>
                  <a:rPr xmlns:a="http://schemas.openxmlformats.org/drawingml/2006/main" sz="1950" i="1">
                    <a:solidFill>
                      <a:srgbClr val="FFFFFF"/>
                    </a:solidFill>
                    <a:latin typeface="Cambria Math" panose="02040503050406030204" pitchFamily="18" charset="0"/>
                  </a:rPr>
                  <m:t>m</m:t>
                </m:r>
              </m:oMath>
            </a14:m>
            <a:r>
              <a:t> is non-discriminatory after the reweighting. </a:t>
            </a:r>
          </a:p>
          <a:p>
            <a:pPr marL="685800" indent="-228600">
              <a:buSzPct val="100000"/>
              <a:buChar char="•"/>
              <a:defRPr sz="1700"/>
            </a:pPr>
          </a:p>
          <a:p>
            <a:pPr marL="685800" indent="-228600">
              <a:buSzPct val="100000"/>
              <a:buChar char="•"/>
              <a:defRPr sz="1700"/>
            </a:pPr>
            <a:r>
              <a:t>Ensures that background events close to signal peak are given more importance in classification. </a:t>
            </a:r>
          </a:p>
          <a:p>
            <a:pPr marL="685800" indent="-228600">
              <a:buSzPct val="100000"/>
              <a:buChar char="•"/>
              <a:defRPr sz="1700"/>
            </a:pPr>
            <a:r>
              <a:t>Simple commonly used reweighting technique. </a:t>
            </a:r>
          </a:p>
          <a:p>
            <a:pPr marL="685800" indent="-228600">
              <a:buSzPct val="100000"/>
              <a:buChar char="•"/>
              <a:defRPr sz="1700">
                <a:solidFill>
                  <a:srgbClr val="CC0000"/>
                </a:solidFill>
              </a:defRPr>
            </a:pPr>
            <a:r>
              <a:t>Doesn’t necessarily guarantee independence.</a:t>
            </a:r>
          </a:p>
        </p:txBody>
      </p:sp>
      <p:pic>
        <p:nvPicPr>
          <p:cNvPr id="203" name="Google Shape;114;p21" descr="Google Shape;114;p21"/>
          <p:cNvPicPr>
            <a:picLocks noChangeAspect="1"/>
          </p:cNvPicPr>
          <p:nvPr/>
        </p:nvPicPr>
        <p:blipFill>
          <a:blip r:embed="rId2">
            <a:extLst/>
          </a:blip>
          <a:stretch>
            <a:fillRect/>
          </a:stretch>
        </p:blipFill>
        <p:spPr>
          <a:xfrm>
            <a:off x="1654416" y="1437180"/>
            <a:ext cx="5653952" cy="691426"/>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2">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0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0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202">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20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202">
                                            <p:txEl>
                                              <p:pRg st="4" end="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202"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Google Shape;119;p22"/>
          <p:cNvSpPr txBox="1"/>
          <p:nvPr>
            <p:ph type="title"/>
          </p:nvPr>
        </p:nvSpPr>
        <p:spPr>
          <a:prstGeom prst="rect">
            <a:avLst/>
          </a:prstGeom>
        </p:spPr>
        <p:txBody>
          <a:bodyPr/>
          <a:lstStyle>
            <a:lvl1pPr defTabSz="777240">
              <a:defRPr sz="2380"/>
            </a:lvl1pPr>
          </a:lstStyle>
          <a:p>
            <a:pPr/>
            <a:r>
              <a:t>Kullback-Leibler Divergence</a:t>
            </a:r>
          </a:p>
        </p:txBody>
      </p:sp>
      <p:sp>
        <p:nvSpPr>
          <p:cNvPr id="206" name="Google Shape;120;p22"/>
          <p:cNvSpPr txBox="1"/>
          <p:nvPr>
            <p:ph type="body" sz="half" idx="1"/>
          </p:nvPr>
        </p:nvSpPr>
        <p:spPr>
          <a:xfrm>
            <a:off x="311699" y="768200"/>
            <a:ext cx="3427041" cy="3416401"/>
          </a:xfrm>
          <a:prstGeom prst="rect">
            <a:avLst/>
          </a:prstGeom>
        </p:spPr>
        <p:txBody>
          <a:bodyPr/>
          <a:lstStyle/>
          <a:p>
            <a:pPr indent="109220" defTabSz="786384">
              <a:defRPr b="1" sz="1376"/>
            </a:pPr>
            <a:r>
              <a:t>KL divergence: </a:t>
            </a:r>
            <a14:m>
              <m:oMath>
                <m:sSub>
                  <m:e>
                    <m:r>
                      <a:rPr xmlns:a="http://schemas.openxmlformats.org/drawingml/2006/main" sz="1500" i="1">
                        <a:solidFill>
                          <a:srgbClr val="0A84FF"/>
                        </a:solidFill>
                        <a:latin typeface="Cambria Math" panose="02040503050406030204" pitchFamily="18" charset="0"/>
                      </a:rPr>
                      <m:t>D</m:t>
                    </m:r>
                  </m:e>
                  <m:sub>
                    <m:r>
                      <m:rPr>
                        <m:sty m:val="p"/>
                      </m:rPr>
                      <a:rPr xmlns:a="http://schemas.openxmlformats.org/drawingml/2006/main" sz="1500" i="1">
                        <a:solidFill>
                          <a:srgbClr val="0A84FF"/>
                        </a:solidFill>
                        <a:latin typeface="Cambria Math" panose="02040503050406030204" pitchFamily="18" charset="0"/>
                      </a:rPr>
                      <m:t>KL</m:t>
                    </m:r>
                  </m:sub>
                </m:sSub>
                <m:r>
                  <a:rPr xmlns:a="http://schemas.openxmlformats.org/drawingml/2006/main" sz="1500" i="1">
                    <a:solidFill>
                      <a:srgbClr val="0A84FF"/>
                    </a:solidFill>
                    <a:latin typeface="Cambria Math" panose="02040503050406030204" pitchFamily="18" charset="0"/>
                  </a:rPr>
                  <m:t>(</m:t>
                </m:r>
                <m:r>
                  <a:rPr xmlns:a="http://schemas.openxmlformats.org/drawingml/2006/main" sz="1500" i="1">
                    <a:solidFill>
                      <a:srgbClr val="0A84FF"/>
                    </a:solidFill>
                    <a:latin typeface="Cambria Math" panose="02040503050406030204" pitchFamily="18" charset="0"/>
                  </a:rPr>
                  <m:t>P</m:t>
                </m:r>
                <m:r>
                  <a:rPr xmlns:a="http://schemas.openxmlformats.org/drawingml/2006/main" sz="1500" i="1">
                    <a:solidFill>
                      <a:srgbClr val="0A84FF"/>
                    </a:solidFill>
                    <a:latin typeface="Cambria Math" panose="02040503050406030204" pitchFamily="18" charset="0"/>
                  </a:rPr>
                  <m:t>|</m:t>
                </m:r>
                <m:r>
                  <a:rPr xmlns:a="http://schemas.openxmlformats.org/drawingml/2006/main" sz="1500" i="1">
                    <a:solidFill>
                      <a:srgbClr val="0A84FF"/>
                    </a:solidFill>
                    <a:latin typeface="Cambria Math" panose="02040503050406030204" pitchFamily="18" charset="0"/>
                  </a:rPr>
                  <m:t>|</m:t>
                </m:r>
                <m:r>
                  <a:rPr xmlns:a="http://schemas.openxmlformats.org/drawingml/2006/main" sz="1500" i="1">
                    <a:solidFill>
                      <a:srgbClr val="0A84FF"/>
                    </a:solidFill>
                    <a:latin typeface="Cambria Math" panose="02040503050406030204" pitchFamily="18" charset="0"/>
                  </a:rPr>
                  <m:t>Q</m:t>
                </m:r>
                <m:r>
                  <a:rPr xmlns:a="http://schemas.openxmlformats.org/drawingml/2006/main" sz="1500" i="1">
                    <a:solidFill>
                      <a:srgbClr val="0A84FF"/>
                    </a:solidFill>
                    <a:latin typeface="Cambria Math" panose="02040503050406030204" pitchFamily="18" charset="0"/>
                  </a:rPr>
                  <m:t>)</m:t>
                </m:r>
                <m:r>
                  <a:rPr xmlns:a="http://schemas.openxmlformats.org/drawingml/2006/main" sz="1500" i="1">
                    <a:solidFill>
                      <a:srgbClr val="0A84FF"/>
                    </a:solidFill>
                    <a:latin typeface="Cambria Math" panose="02040503050406030204" pitchFamily="18" charset="0"/>
                  </a:rPr>
                  <m:t>=</m:t>
                </m:r>
                <m:limLow>
                  <m:e>
                    <m:r>
                      <a:rPr xmlns:a="http://schemas.openxmlformats.org/drawingml/2006/main" sz="1500" i="1">
                        <a:solidFill>
                          <a:srgbClr val="0A84FF"/>
                        </a:solidFill>
                        <a:latin typeface="Cambria Math" panose="02040503050406030204" pitchFamily="18" charset="0"/>
                      </a:rPr>
                      <m:t>∑</m:t>
                    </m:r>
                  </m:e>
                  <m:lim>
                    <m:r>
                      <a:rPr xmlns:a="http://schemas.openxmlformats.org/drawingml/2006/main" sz="1500" i="1">
                        <a:solidFill>
                          <a:srgbClr val="0A84FF"/>
                        </a:solidFill>
                        <a:latin typeface="Cambria Math" panose="02040503050406030204" pitchFamily="18" charset="0"/>
                      </a:rPr>
                      <m:t>x</m:t>
                    </m:r>
                    <m:r>
                      <a:rPr xmlns:a="http://schemas.openxmlformats.org/drawingml/2006/main" sz="1500" i="1">
                        <a:solidFill>
                          <a:srgbClr val="0A84FF"/>
                        </a:solidFill>
                        <a:latin typeface="Cambria Math" panose="02040503050406030204" pitchFamily="18" charset="0"/>
                      </a:rPr>
                      <m:t>∈</m:t>
                    </m:r>
                    <m:r>
                      <m:rPr>
                        <m:scr m:val="script"/>
                      </m:rPr>
                      <a:rPr xmlns:a="http://schemas.openxmlformats.org/drawingml/2006/main" sz="1500" i="1">
                        <a:solidFill>
                          <a:srgbClr val="0A84FF"/>
                        </a:solidFill>
                        <a:latin typeface="Cambria Math" panose="02040503050406030204" pitchFamily="18" charset="0"/>
                      </a:rPr>
                      <m:t>X</m:t>
                    </m:r>
                  </m:lim>
                </m:limLow>
                <m:r>
                  <a:rPr xmlns:a="http://schemas.openxmlformats.org/drawingml/2006/main" sz="1500" i="1">
                    <a:solidFill>
                      <a:srgbClr val="0A84FF"/>
                    </a:solidFill>
                    <a:latin typeface="Cambria Math" panose="02040503050406030204" pitchFamily="18" charset="0"/>
                  </a:rPr>
                  <m:t>P</m:t>
                </m:r>
                <m:r>
                  <a:rPr xmlns:a="http://schemas.openxmlformats.org/drawingml/2006/main" sz="1500" i="1">
                    <a:solidFill>
                      <a:srgbClr val="0A84FF"/>
                    </a:solidFill>
                    <a:latin typeface="Cambria Math" panose="02040503050406030204" pitchFamily="18" charset="0"/>
                  </a:rPr>
                  <m:t>(</m:t>
                </m:r>
                <m:r>
                  <a:rPr xmlns:a="http://schemas.openxmlformats.org/drawingml/2006/main" sz="1500" i="1">
                    <a:solidFill>
                      <a:srgbClr val="0A84FF"/>
                    </a:solidFill>
                    <a:latin typeface="Cambria Math" panose="02040503050406030204" pitchFamily="18" charset="0"/>
                  </a:rPr>
                  <m:t>x</m:t>
                </m:r>
                <m:r>
                  <a:rPr xmlns:a="http://schemas.openxmlformats.org/drawingml/2006/main" sz="1500" i="1">
                    <a:solidFill>
                      <a:srgbClr val="0A84FF"/>
                    </a:solidFill>
                    <a:latin typeface="Cambria Math" panose="02040503050406030204" pitchFamily="18" charset="0"/>
                  </a:rPr>
                  <m:t>)</m:t>
                </m:r>
                <m:r>
                  <m:rPr>
                    <m:sty m:val="p"/>
                  </m:rPr>
                  <a:rPr xmlns:a="http://schemas.openxmlformats.org/drawingml/2006/main" sz="1500" i="1">
                    <a:solidFill>
                      <a:srgbClr val="0A84FF"/>
                    </a:solidFill>
                    <a:latin typeface="Cambria Math" panose="02040503050406030204" pitchFamily="18" charset="0"/>
                  </a:rPr>
                  <m:t>log</m:t>
                </m:r>
                <m:f>
                  <m:fPr>
                    <m:ctrlPr>
                      <a:rPr xmlns:a="http://schemas.openxmlformats.org/drawingml/2006/main" sz="1500" i="1">
                        <a:solidFill>
                          <a:srgbClr val="0A84FF"/>
                        </a:solidFill>
                        <a:latin typeface="Cambria Math" panose="02040503050406030204" pitchFamily="18" charset="0"/>
                      </a:rPr>
                    </m:ctrlPr>
                    <m:type m:val="bar"/>
                  </m:fPr>
                  <m:num>
                    <m:r>
                      <a:rPr xmlns:a="http://schemas.openxmlformats.org/drawingml/2006/main" sz="1500" i="1">
                        <a:solidFill>
                          <a:srgbClr val="0A84FF"/>
                        </a:solidFill>
                        <a:latin typeface="Cambria Math" panose="02040503050406030204" pitchFamily="18" charset="0"/>
                      </a:rPr>
                      <m:t>P</m:t>
                    </m:r>
                    <m:r>
                      <a:rPr xmlns:a="http://schemas.openxmlformats.org/drawingml/2006/main" sz="1500" i="1">
                        <a:solidFill>
                          <a:srgbClr val="0A84FF"/>
                        </a:solidFill>
                        <a:latin typeface="Cambria Math" panose="02040503050406030204" pitchFamily="18" charset="0"/>
                      </a:rPr>
                      <m:t>(</m:t>
                    </m:r>
                    <m:r>
                      <a:rPr xmlns:a="http://schemas.openxmlformats.org/drawingml/2006/main" sz="1500" i="1">
                        <a:solidFill>
                          <a:srgbClr val="0A84FF"/>
                        </a:solidFill>
                        <a:latin typeface="Cambria Math" panose="02040503050406030204" pitchFamily="18" charset="0"/>
                      </a:rPr>
                      <m:t>x</m:t>
                    </m:r>
                    <m:r>
                      <a:rPr xmlns:a="http://schemas.openxmlformats.org/drawingml/2006/main" sz="1500" i="1">
                        <a:solidFill>
                          <a:srgbClr val="0A84FF"/>
                        </a:solidFill>
                        <a:latin typeface="Cambria Math" panose="02040503050406030204" pitchFamily="18" charset="0"/>
                      </a:rPr>
                      <m:t>)</m:t>
                    </m:r>
                  </m:num>
                  <m:den>
                    <m:r>
                      <a:rPr xmlns:a="http://schemas.openxmlformats.org/drawingml/2006/main" sz="1500" i="1">
                        <a:solidFill>
                          <a:srgbClr val="0A84FF"/>
                        </a:solidFill>
                        <a:latin typeface="Cambria Math" panose="02040503050406030204" pitchFamily="18" charset="0"/>
                      </a:rPr>
                      <m:t>Q</m:t>
                    </m:r>
                    <m:r>
                      <a:rPr xmlns:a="http://schemas.openxmlformats.org/drawingml/2006/main" sz="1500" i="1">
                        <a:solidFill>
                          <a:srgbClr val="0A84FF"/>
                        </a:solidFill>
                        <a:latin typeface="Cambria Math" panose="02040503050406030204" pitchFamily="18" charset="0"/>
                      </a:rPr>
                      <m:t>(</m:t>
                    </m:r>
                    <m:r>
                      <a:rPr xmlns:a="http://schemas.openxmlformats.org/drawingml/2006/main" sz="1500" i="1">
                        <a:solidFill>
                          <a:srgbClr val="0A84FF"/>
                        </a:solidFill>
                        <a:latin typeface="Cambria Math" panose="02040503050406030204" pitchFamily="18" charset="0"/>
                      </a:rPr>
                      <m:t>x</m:t>
                    </m:r>
                    <m:r>
                      <a:rPr xmlns:a="http://schemas.openxmlformats.org/drawingml/2006/main" sz="1500" i="1">
                        <a:solidFill>
                          <a:srgbClr val="0A84FF"/>
                        </a:solidFill>
                        <a:latin typeface="Cambria Math" panose="02040503050406030204" pitchFamily="18" charset="0"/>
                      </a:rPr>
                      <m:t>)</m:t>
                    </m:r>
                  </m:den>
                </m:f>
              </m:oMath>
            </a14:m>
          </a:p>
          <a:p>
            <a:pPr defTabSz="786384">
              <a:spcBef>
                <a:spcPts val="1300"/>
              </a:spcBef>
              <a:defRPr sz="1376"/>
            </a:pPr>
            <a:r>
              <a:t>Measure the degree of similarity between two distributions. </a:t>
            </a:r>
          </a:p>
          <a:p>
            <a:pPr defTabSz="786384">
              <a:spcBef>
                <a:spcPts val="1300"/>
              </a:spcBef>
              <a:defRPr sz="1376"/>
            </a:pPr>
            <a:r>
              <a:t>One way to implement it is to measure the similarity between the original mass spectrum (</a:t>
            </a:r>
            <a14:m>
              <m:oMath>
                <m:r>
                  <a:rPr xmlns:a="http://schemas.openxmlformats.org/drawingml/2006/main" sz="1550" i="1">
                    <a:solidFill>
                      <a:srgbClr val="000000"/>
                    </a:solidFill>
                    <a:latin typeface="Cambria Math" panose="02040503050406030204" pitchFamily="18" charset="0"/>
                  </a:rPr>
                  <m:t>P</m:t>
                </m:r>
                <m:r>
                  <a:rPr xmlns:a="http://schemas.openxmlformats.org/drawingml/2006/main" sz="1550" i="1">
                    <a:solidFill>
                      <a:srgbClr val="000000"/>
                    </a:solidFill>
                    <a:latin typeface="Cambria Math" panose="02040503050406030204" pitchFamily="18" charset="0"/>
                  </a:rPr>
                  <m:t>(</m:t>
                </m:r>
                <m:r>
                  <a:rPr xmlns:a="http://schemas.openxmlformats.org/drawingml/2006/main" sz="1550" i="1">
                    <a:solidFill>
                      <a:srgbClr val="000000"/>
                    </a:solidFill>
                    <a:latin typeface="Cambria Math" panose="02040503050406030204" pitchFamily="18" charset="0"/>
                  </a:rPr>
                  <m:t>m</m:t>
                </m:r>
                <m:r>
                  <a:rPr xmlns:a="http://schemas.openxmlformats.org/drawingml/2006/main" sz="1550" i="1">
                    <a:solidFill>
                      <a:srgbClr val="000000"/>
                    </a:solidFill>
                    <a:latin typeface="Cambria Math" panose="02040503050406030204" pitchFamily="18" charset="0"/>
                  </a:rPr>
                  <m:t>)</m:t>
                </m:r>
              </m:oMath>
            </a14:m>
            <a:r>
              <a:t>) of the background and the mass spectrum of the selected background </a:t>
            </a:r>
            <a:r>
              <a:t>(</a:t>
            </a:r>
            <a14:m>
              <m:oMath>
                <m:r>
                  <a:rPr xmlns:a="http://schemas.openxmlformats.org/drawingml/2006/main" sz="1600" i="1">
                    <a:solidFill>
                      <a:srgbClr val="000000"/>
                    </a:solidFill>
                    <a:latin typeface="Cambria Math" panose="02040503050406030204" pitchFamily="18" charset="0"/>
                  </a:rPr>
                  <m:t>Q</m:t>
                </m:r>
                <m:r>
                  <a:rPr xmlns:a="http://schemas.openxmlformats.org/drawingml/2006/main" sz="1600" i="1">
                    <a:solidFill>
                      <a:srgbClr val="000000"/>
                    </a:solidFill>
                    <a:latin typeface="Cambria Math" panose="02040503050406030204" pitchFamily="18" charset="0"/>
                  </a:rPr>
                  <m:t>(</m:t>
                </m:r>
                <m:r>
                  <a:rPr xmlns:a="http://schemas.openxmlformats.org/drawingml/2006/main" sz="1600" i="1">
                    <a:solidFill>
                      <a:srgbClr val="000000"/>
                    </a:solidFill>
                    <a:latin typeface="Cambria Math" panose="02040503050406030204" pitchFamily="18" charset="0"/>
                  </a:rPr>
                  <m:t>m</m:t>
                </m:r>
                <m:r>
                  <a:rPr xmlns:a="http://schemas.openxmlformats.org/drawingml/2006/main" sz="1600" i="1">
                    <a:solidFill>
                      <a:srgbClr val="000000"/>
                    </a:solidFill>
                    <a:latin typeface="Cambria Math" panose="02040503050406030204" pitchFamily="18" charset="0"/>
                  </a:rPr>
                  <m:t>)</m:t>
                </m:r>
              </m:oMath>
            </a14:m>
            <a:r>
              <a:t>) and penalize any differences.</a:t>
            </a:r>
            <a:endParaRPr sz="1600"/>
          </a:p>
        </p:txBody>
      </p:sp>
      <p:pic>
        <p:nvPicPr>
          <p:cNvPr id="207" name="Image" descr="Image"/>
          <p:cNvPicPr>
            <a:picLocks noChangeAspect="1"/>
          </p:cNvPicPr>
          <p:nvPr/>
        </p:nvPicPr>
        <p:blipFill>
          <a:blip r:embed="rId2">
            <a:extLst/>
          </a:blip>
          <a:stretch>
            <a:fillRect/>
          </a:stretch>
        </p:blipFill>
        <p:spPr>
          <a:xfrm>
            <a:off x="3958943" y="955392"/>
            <a:ext cx="5180374" cy="3373410"/>
          </a:xfrm>
          <a:prstGeom prst="rect">
            <a:avLst/>
          </a:prstGeom>
          <a:ln w="12700">
            <a:miter lim="400000"/>
          </a:ln>
        </p:spPr>
      </p:pic>
      <p:pic>
        <p:nvPicPr>
          <p:cNvPr id="208" name="TotalLoss.png" descr="TotalLoss.png"/>
          <p:cNvPicPr>
            <a:picLocks noChangeAspect="1"/>
          </p:cNvPicPr>
          <p:nvPr/>
        </p:nvPicPr>
        <p:blipFill>
          <a:blip r:embed="rId3">
            <a:extLst/>
          </a:blip>
          <a:stretch>
            <a:fillRect/>
          </a:stretch>
        </p:blipFill>
        <p:spPr>
          <a:xfrm>
            <a:off x="1588859" y="4630293"/>
            <a:ext cx="5966282" cy="371732"/>
          </a:xfrm>
          <a:prstGeom prst="rect">
            <a:avLst/>
          </a:prstGeom>
          <a:ln w="12700">
            <a:miter lim="400000"/>
          </a:ln>
        </p:spPr>
      </p:pic>
      <p:sp>
        <p:nvSpPr>
          <p:cNvPr id="209" name="Double Arrow"/>
          <p:cNvSpPr/>
          <p:nvPr/>
        </p:nvSpPr>
        <p:spPr>
          <a:xfrm rot="16200000">
            <a:off x="5172306" y="2007227"/>
            <a:ext cx="1426739" cy="184070"/>
          </a:xfrm>
          <a:prstGeom prst="leftRightArrow">
            <a:avLst>
              <a:gd name="adj1" fmla="val 16388"/>
              <a:gd name="adj2" fmla="val 136230"/>
            </a:avLst>
          </a:prstGeom>
          <a:solidFill>
            <a:srgbClr val="212121"/>
          </a:solidFill>
          <a:ln w="12700">
            <a:miter lim="400000"/>
          </a:ln>
        </p:spPr>
        <p:txBody>
          <a:bodyPr lIns="0" tIns="0" rIns="0" bIns="0"/>
          <a:lstStyle/>
          <a:p>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6">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0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0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206">
                                            <p:txEl>
                                              <p:pRg st="2" end="2"/>
                                            </p:txEl>
                                          </p:spTgt>
                                        </p:tgtEl>
                                        <p:attrNameLst>
                                          <p:attrName>style.visibility</p:attrName>
                                        </p:attrNameLst>
                                      </p:cBhvr>
                                      <p:to>
                                        <p:strVal val="visible"/>
                                      </p:to>
                                    </p:set>
                                  </p:childTnLst>
                                </p:cTn>
                              </p:par>
                            </p:childTnLst>
                          </p:cTn>
                        </p:par>
                        <p:par>
                          <p:cTn id="17" fill="hold">
                            <p:stCondLst>
                              <p:cond delay="0"/>
                            </p:stCondLst>
                            <p:childTnLst>
                              <p:par>
                                <p:cTn id="18" presetClass="entr" nodeType="afterEffect" presetSubtype="0" presetID="1" grpId="2" fill="hold">
                                  <p:stCondLst>
                                    <p:cond delay="0"/>
                                  </p:stCondLst>
                                  <p:iterate type="el" backwards="0">
                                    <p:tmAbs val="0"/>
                                  </p:iterate>
                                  <p:childTnLst>
                                    <p:set>
                                      <p:cBhvr>
                                        <p:cTn id="19" fill="hold"/>
                                        <p:tgtEl>
                                          <p:spTgt spid="207"/>
                                        </p:tgtEl>
                                        <p:attrNameLst>
                                          <p:attrName>style.visibility</p:attrName>
                                        </p:attrNameLst>
                                      </p:cBhvr>
                                      <p:to>
                                        <p:strVal val="visible"/>
                                      </p:to>
                                    </p:set>
                                  </p:childTnLst>
                                </p:cTn>
                              </p:par>
                            </p:childTnLst>
                          </p:cTn>
                        </p:par>
                        <p:par>
                          <p:cTn id="20" fill="hold">
                            <p:stCondLst>
                              <p:cond delay="0"/>
                            </p:stCondLst>
                            <p:childTnLst>
                              <p:par>
                                <p:cTn id="21" presetClass="entr" nodeType="afterEffect" presetSubtype="0" presetID="1" grpId="3" fill="hold">
                                  <p:stCondLst>
                                    <p:cond delay="0"/>
                                  </p:stCondLst>
                                  <p:iterate type="el" backwards="0">
                                    <p:tmAbs val="0"/>
                                  </p:iterate>
                                  <p:childTnLst>
                                    <p:set>
                                      <p:cBhvr>
                                        <p:cTn id="22" fill="hold"/>
                                        <p:tgtEl>
                                          <p:spTgt spid="20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4" fill="hold">
                                  <p:stCondLst>
                                    <p:cond delay="0"/>
                                  </p:stCondLst>
                                  <p:iterate type="el" backwards="0">
                                    <p:tmAbs val="0"/>
                                  </p:iterate>
                                  <p:childTnLst>
                                    <p:set>
                                      <p:cBhvr>
                                        <p:cTn id="26" fill="hold"/>
                                        <p:tgtEl>
                                          <p:spTgt spid="20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8" grpId="4"/>
      <p:bldP build="whole" bldLvl="1" animBg="1" rev="0" advAuto="0" spid="207" grpId="2"/>
      <p:bldP build="p" bldLvl="1" animBg="1" rev="0" advAuto="0" spid="206" grpId="1"/>
      <p:bldP build="whole" bldLvl="1" animBg="1" rev="0" advAuto="0" spid="209" grpId="3"/>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Google Shape;119;p22"/>
          <p:cNvSpPr txBox="1"/>
          <p:nvPr>
            <p:ph type="title"/>
          </p:nvPr>
        </p:nvSpPr>
        <p:spPr>
          <a:prstGeom prst="rect">
            <a:avLst/>
          </a:prstGeom>
        </p:spPr>
        <p:txBody>
          <a:bodyPr/>
          <a:lstStyle>
            <a:lvl1pPr defTabSz="777240">
              <a:defRPr sz="2380"/>
            </a:lvl1pPr>
          </a:lstStyle>
          <a:p>
            <a:pPr/>
            <a:r>
              <a:t>DisCo (Distance Correlation)</a:t>
            </a:r>
          </a:p>
        </p:txBody>
      </p:sp>
      <p:sp>
        <p:nvSpPr>
          <p:cNvPr id="212" name="Google Shape;120;p22"/>
          <p:cNvSpPr txBox="1"/>
          <p:nvPr>
            <p:ph type="body" sz="half" idx="1"/>
          </p:nvPr>
        </p:nvSpPr>
        <p:spPr>
          <a:xfrm>
            <a:off x="311699" y="768200"/>
            <a:ext cx="5098262" cy="3416401"/>
          </a:xfrm>
          <a:prstGeom prst="rect">
            <a:avLst/>
          </a:prstGeom>
        </p:spPr>
        <p:txBody>
          <a:bodyPr/>
          <a:lstStyle/>
          <a:p>
            <a:pPr indent="113029" defTabSz="813816">
              <a:defRPr b="1" sz="1424"/>
            </a:pPr>
            <a:r>
              <a:t>Pearson’s Correlation : </a:t>
            </a:r>
            <a:r>
              <a:rPr b="0"/>
              <a:t>𝜌 = cov(</a:t>
            </a:r>
            <a:r>
              <a:rPr b="0" i="1"/>
              <a:t>S,M</a:t>
            </a:r>
            <a:r>
              <a:rPr b="0"/>
              <a:t>)/(𝜎</a:t>
            </a:r>
            <a:r>
              <a:rPr b="0" baseline="-27348" i="1"/>
              <a:t>S</a:t>
            </a:r>
            <a:r>
              <a:rPr b="0"/>
              <a:t>𝜎</a:t>
            </a:r>
            <a:r>
              <a:rPr b="0" baseline="-27348" i="1"/>
              <a:t>M</a:t>
            </a:r>
            <a:r>
              <a:rPr b="0"/>
              <a:t>)</a:t>
            </a:r>
          </a:p>
          <a:p>
            <a:pPr defTabSz="813816">
              <a:spcBef>
                <a:spcPts val="1400"/>
              </a:spcBef>
              <a:defRPr sz="1424"/>
            </a:pPr>
            <a:r>
              <a:t>Only measures linear correlation: Independence → 𝜌 = 0 but the converse isn’t necessarily true.</a:t>
            </a:r>
          </a:p>
          <a:p>
            <a:pPr indent="113029" defTabSz="813816">
              <a:spcBef>
                <a:spcPts val="1400"/>
              </a:spcBef>
              <a:defRPr b="1" sz="1424"/>
            </a:pPr>
            <a:r>
              <a:t>Distance Correlation </a:t>
            </a:r>
            <a:r>
              <a:rPr b="0"/>
              <a:t>: </a:t>
            </a:r>
            <a:r>
              <a:rPr b="0">
                <a:solidFill>
                  <a:srgbClr val="0000FF"/>
                </a:solidFill>
              </a:rPr>
              <a:t>dCor(</a:t>
            </a:r>
            <a:r>
              <a:rPr b="0" i="1">
                <a:solidFill>
                  <a:srgbClr val="0000FF"/>
                </a:solidFill>
              </a:rPr>
              <a:t>S,M</a:t>
            </a:r>
            <a:r>
              <a:rPr b="0">
                <a:solidFill>
                  <a:srgbClr val="0000FF"/>
                </a:solidFill>
              </a:rPr>
              <a:t>) = dCov(</a:t>
            </a:r>
            <a:r>
              <a:rPr b="0" i="1">
                <a:solidFill>
                  <a:srgbClr val="0000FF"/>
                </a:solidFill>
              </a:rPr>
              <a:t>M,S</a:t>
            </a:r>
            <a:r>
              <a:rPr b="0">
                <a:solidFill>
                  <a:srgbClr val="0000FF"/>
                </a:solidFill>
              </a:rPr>
              <a:t>)/(d𝜎</a:t>
            </a:r>
            <a:r>
              <a:rPr b="0" baseline="-27348" i="1">
                <a:solidFill>
                  <a:srgbClr val="0000FF"/>
                </a:solidFill>
              </a:rPr>
              <a:t>M</a:t>
            </a:r>
            <a:r>
              <a:rPr b="0">
                <a:solidFill>
                  <a:srgbClr val="0000FF"/>
                </a:solidFill>
              </a:rPr>
              <a:t>d𝜎</a:t>
            </a:r>
            <a:r>
              <a:rPr b="0" baseline="-27348" i="1">
                <a:solidFill>
                  <a:srgbClr val="0000FF"/>
                </a:solidFill>
              </a:rPr>
              <a:t>S</a:t>
            </a:r>
            <a:r>
              <a:rPr b="0">
                <a:solidFill>
                  <a:srgbClr val="0000FF"/>
                </a:solidFill>
              </a:rPr>
              <a:t>)</a:t>
            </a:r>
            <a:endParaRPr>
              <a:solidFill>
                <a:srgbClr val="0000FF"/>
              </a:solidFill>
            </a:endParaRPr>
          </a:p>
          <a:p>
            <a:pPr defTabSz="813816">
              <a:spcBef>
                <a:spcPts val="1400"/>
              </a:spcBef>
              <a:defRPr sz="1424"/>
            </a:pPr>
            <a:r>
              <a:t>where dCov</a:t>
            </a:r>
            <a:r>
              <a:rPr baseline="29752"/>
              <a:t>2</a:t>
            </a:r>
            <a:r>
              <a:t>(</a:t>
            </a:r>
            <a:r>
              <a:rPr i="1"/>
              <a:t>M,S</a:t>
            </a:r>
            <a:r>
              <a:t>)= cov(||</a:t>
            </a:r>
            <a:r>
              <a:rPr i="1"/>
              <a:t>M-M’</a:t>
            </a:r>
            <a:r>
              <a:t>||,||</a:t>
            </a:r>
            <a:r>
              <a:rPr i="1"/>
              <a:t>S-S’</a:t>
            </a:r>
            <a:r>
              <a:t>||) - 2cov(||</a:t>
            </a:r>
            <a:r>
              <a:rPr i="1"/>
              <a:t>M-M’</a:t>
            </a:r>
            <a:r>
              <a:t>||,||</a:t>
            </a:r>
            <a:r>
              <a:rPr i="1"/>
              <a:t>S-S’’</a:t>
            </a:r>
            <a:r>
              <a:t>||)</a:t>
            </a:r>
          </a:p>
          <a:p>
            <a:pPr defTabSz="813816">
              <a:spcBef>
                <a:spcPts val="1400"/>
              </a:spcBef>
              <a:defRPr sz="1424"/>
            </a:pPr>
            <a:r>
              <a:t>And d𝜎</a:t>
            </a:r>
            <a:r>
              <a:rPr baseline="-27348" i="1"/>
              <a:t>M </a:t>
            </a:r>
            <a:r>
              <a:rPr i="1"/>
              <a:t>= </a:t>
            </a:r>
            <a:r>
              <a:t>dCov(</a:t>
            </a:r>
            <a:r>
              <a:rPr i="1"/>
              <a:t>M,M</a:t>
            </a:r>
            <a:r>
              <a:t>)</a:t>
            </a:r>
          </a:p>
          <a:p>
            <a:pPr defTabSz="813816">
              <a:spcBef>
                <a:spcPts val="1400"/>
              </a:spcBef>
              <a:defRPr b="1" sz="1424"/>
            </a:pPr>
            <a:r>
              <a:t>Sensitive to all correlations: Independence iff dCor = 0.</a:t>
            </a:r>
          </a:p>
        </p:txBody>
      </p:sp>
      <p:pic>
        <p:nvPicPr>
          <p:cNvPr id="213" name="Image" descr="Image"/>
          <p:cNvPicPr>
            <a:picLocks noChangeAspect="1"/>
          </p:cNvPicPr>
          <p:nvPr/>
        </p:nvPicPr>
        <p:blipFill>
          <a:blip r:embed="rId2">
            <a:extLst/>
          </a:blip>
          <a:stretch>
            <a:fillRect/>
          </a:stretch>
        </p:blipFill>
        <p:spPr>
          <a:xfrm>
            <a:off x="5469404" y="918944"/>
            <a:ext cx="3681449" cy="1681196"/>
          </a:xfrm>
          <a:prstGeom prst="rect">
            <a:avLst/>
          </a:prstGeom>
          <a:ln w="12700">
            <a:miter lim="400000"/>
          </a:ln>
        </p:spPr>
      </p:pic>
      <p:pic>
        <p:nvPicPr>
          <p:cNvPr id="214" name="Image" descr="Image"/>
          <p:cNvPicPr>
            <a:picLocks noChangeAspect="1"/>
          </p:cNvPicPr>
          <p:nvPr/>
        </p:nvPicPr>
        <p:blipFill>
          <a:blip r:embed="rId3">
            <a:extLst/>
          </a:blip>
          <a:srcRect l="0" t="0" r="0" b="25650"/>
          <a:stretch>
            <a:fillRect/>
          </a:stretch>
        </p:blipFill>
        <p:spPr>
          <a:xfrm>
            <a:off x="5331736" y="2865184"/>
            <a:ext cx="3804600" cy="1777366"/>
          </a:xfrm>
          <a:prstGeom prst="rect">
            <a:avLst/>
          </a:prstGeom>
          <a:ln w="12700">
            <a:miter lim="400000"/>
          </a:ln>
        </p:spPr>
      </p:pic>
      <p:pic>
        <p:nvPicPr>
          <p:cNvPr id="215" name="TotalLoss.png" descr="TotalLoss.png"/>
          <p:cNvPicPr>
            <a:picLocks noChangeAspect="1"/>
          </p:cNvPicPr>
          <p:nvPr/>
        </p:nvPicPr>
        <p:blipFill>
          <a:blip r:embed="rId4">
            <a:extLst/>
          </a:blip>
          <a:stretch>
            <a:fillRect/>
          </a:stretch>
        </p:blipFill>
        <p:spPr>
          <a:xfrm>
            <a:off x="1588859" y="4759242"/>
            <a:ext cx="5966282" cy="371732"/>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12">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1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1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2" fill="hold">
                                  <p:stCondLst>
                                    <p:cond delay="0"/>
                                  </p:stCondLst>
                                  <p:iterate type="el" backwards="0">
                                    <p:tmAbs val="0"/>
                                  </p:iterate>
                                  <p:childTnLst>
                                    <p:set>
                                      <p:cBhvr>
                                        <p:cTn id="16" fill="hold"/>
                                        <p:tgtEl>
                                          <p:spTgt spid="2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212">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212">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1" fill="hold">
                                  <p:stCondLst>
                                    <p:cond delay="0"/>
                                  </p:stCondLst>
                                  <p:iterate type="el" backwards="0">
                                    <p:tmAbs val="0"/>
                                  </p:iterate>
                                  <p:childTnLst>
                                    <p:set>
                                      <p:cBhvr>
                                        <p:cTn id="28" fill="hold"/>
                                        <p:tgtEl>
                                          <p:spTgt spid="212">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1" fill="hold">
                                  <p:stCondLst>
                                    <p:cond delay="0"/>
                                  </p:stCondLst>
                                  <p:iterate type="el" backwards="0">
                                    <p:tmAbs val="0"/>
                                  </p:iterate>
                                  <p:childTnLst>
                                    <p:set>
                                      <p:cBhvr>
                                        <p:cTn id="32" fill="hold"/>
                                        <p:tgtEl>
                                          <p:spTgt spid="212">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3" fill="hold">
                                  <p:stCondLst>
                                    <p:cond delay="0"/>
                                  </p:stCondLst>
                                  <p:iterate type="el" backwards="0">
                                    <p:tmAbs val="0"/>
                                  </p:iterate>
                                  <p:childTnLst>
                                    <p:set>
                                      <p:cBhvr>
                                        <p:cTn id="36" fill="hold"/>
                                        <p:tgtEl>
                                          <p:spTgt spid="21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0" presetID="1" grpId="4" fill="hold">
                                  <p:stCondLst>
                                    <p:cond delay="0"/>
                                  </p:stCondLst>
                                  <p:iterate type="el" backwards="0">
                                    <p:tmAbs val="0"/>
                                  </p:iterate>
                                  <p:childTnLst>
                                    <p:set>
                                      <p:cBhvr>
                                        <p:cTn id="40" fill="hold"/>
                                        <p:tgtEl>
                                          <p:spTgt spid="21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3" grpId="2"/>
      <p:bldP build="whole" bldLvl="1" animBg="1" rev="0" advAuto="0" spid="215" grpId="4"/>
      <p:bldP build="whole" bldLvl="1" animBg="1" rev="0" advAuto="0" spid="214" grpId="3"/>
      <p:bldP build="p" bldLvl="1" animBg="1" rev="0" advAuto="0" spid="212" grpId="1"/>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7" name="Google Shape;126;p23" descr="Google Shape;126;p23"/>
          <p:cNvPicPr>
            <a:picLocks noChangeAspect="1"/>
          </p:cNvPicPr>
          <p:nvPr/>
        </p:nvPicPr>
        <p:blipFill>
          <a:blip r:embed="rId2">
            <a:alphaModFix amt="85000"/>
            <a:extLst/>
          </a:blip>
          <a:stretch>
            <a:fillRect/>
          </a:stretch>
        </p:blipFill>
        <p:spPr>
          <a:xfrm>
            <a:off x="152400" y="2513100"/>
            <a:ext cx="8839201" cy="2319132"/>
          </a:xfrm>
          <a:prstGeom prst="rect">
            <a:avLst/>
          </a:prstGeom>
          <a:ln w="12700">
            <a:miter lim="400000"/>
          </a:ln>
        </p:spPr>
      </p:pic>
      <p:sp>
        <p:nvSpPr>
          <p:cNvPr id="218" name="Google Shape;127;p23"/>
          <p:cNvSpPr txBox="1"/>
          <p:nvPr>
            <p:ph type="title"/>
          </p:nvPr>
        </p:nvSpPr>
        <p:spPr>
          <a:prstGeom prst="rect">
            <a:avLst/>
          </a:prstGeom>
        </p:spPr>
        <p:txBody>
          <a:bodyPr/>
          <a:lstStyle>
            <a:lvl1pPr defTabSz="777240">
              <a:defRPr sz="2380"/>
            </a:lvl1pPr>
          </a:lstStyle>
          <a:p>
            <a:pPr/>
            <a:r>
              <a:t>Adversarial Decorrelation</a:t>
            </a:r>
          </a:p>
        </p:txBody>
      </p:sp>
      <p:sp>
        <p:nvSpPr>
          <p:cNvPr id="219" name="Google Shape;128;p23"/>
          <p:cNvSpPr txBox="1"/>
          <p:nvPr/>
        </p:nvSpPr>
        <p:spPr>
          <a:xfrm>
            <a:off x="914391" y="1721474"/>
            <a:ext cx="7315201" cy="1572866"/>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lnSpc>
                <a:spcPct val="115000"/>
              </a:lnSpc>
              <a:defRPr sz="1700">
                <a:latin typeface="CMU Bright Roman"/>
                <a:ea typeface="CMU Bright Roman"/>
                <a:cs typeface="CMU Bright Roman"/>
                <a:sym typeface="CMU Bright Roman"/>
              </a:defRPr>
            </a:pPr>
            <a:r>
              <a:t>The classifier is now trained against an adversary. </a:t>
            </a:r>
          </a:p>
          <a:p>
            <a:pPr>
              <a:lnSpc>
                <a:spcPct val="115000"/>
              </a:lnSpc>
              <a:spcBef>
                <a:spcPts val="1600"/>
              </a:spcBef>
              <a:defRPr sz="1700">
                <a:latin typeface="CMU Bright Roman"/>
                <a:ea typeface="CMU Bright Roman"/>
                <a:cs typeface="CMU Bright Roman"/>
                <a:sym typeface="CMU Bright Roman"/>
              </a:defRPr>
            </a:pPr>
            <a:r>
              <a:t>Specifically the adversary we will use is a Gaussian Mixture Network that parametrizes a Gaussian mixture model with 20 components, </a:t>
            </a:r>
            <a:r>
              <a:rPr i="1"/>
              <a:t>i.e.</a:t>
            </a:r>
            <a:r>
              <a:t> its outputs are the means, variances, and mixing coefficients of 20 normal distributions.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19">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1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19">
                                            <p:txEl>
                                              <p:pRg st="1" end="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19" grpId="1"/>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1" name="Google Shape;133;p24" descr="Google Shape;133;p24"/>
          <p:cNvPicPr>
            <a:picLocks noChangeAspect="1"/>
          </p:cNvPicPr>
          <p:nvPr/>
        </p:nvPicPr>
        <p:blipFill>
          <a:blip r:embed="rId2">
            <a:alphaModFix amt="85000"/>
            <a:extLst/>
          </a:blip>
          <a:stretch>
            <a:fillRect/>
          </a:stretch>
        </p:blipFill>
        <p:spPr>
          <a:xfrm>
            <a:off x="152400" y="2513100"/>
            <a:ext cx="8839201" cy="2319132"/>
          </a:xfrm>
          <a:prstGeom prst="rect">
            <a:avLst/>
          </a:prstGeom>
          <a:ln w="12700">
            <a:miter lim="400000"/>
          </a:ln>
        </p:spPr>
      </p:pic>
      <p:sp>
        <p:nvSpPr>
          <p:cNvPr id="222" name="Google Shape;134;p24"/>
          <p:cNvSpPr txBox="1"/>
          <p:nvPr>
            <p:ph type="title"/>
          </p:nvPr>
        </p:nvSpPr>
        <p:spPr>
          <a:prstGeom prst="rect">
            <a:avLst/>
          </a:prstGeom>
        </p:spPr>
        <p:txBody>
          <a:bodyPr/>
          <a:lstStyle>
            <a:lvl1pPr defTabSz="777240">
              <a:defRPr sz="2380"/>
            </a:lvl1pPr>
          </a:lstStyle>
          <a:p>
            <a:pPr/>
            <a:r>
              <a:t>Adversarial Decorrelation - Non-Convex Problem</a:t>
            </a:r>
          </a:p>
        </p:txBody>
      </p:sp>
      <p:pic>
        <p:nvPicPr>
          <p:cNvPr id="223" name="Google Shape;135;p24" descr="Google Shape;135;p24"/>
          <p:cNvPicPr>
            <a:picLocks noChangeAspect="1"/>
          </p:cNvPicPr>
          <p:nvPr/>
        </p:nvPicPr>
        <p:blipFill>
          <a:blip r:embed="rId3">
            <a:extLst/>
          </a:blip>
          <a:stretch>
            <a:fillRect/>
          </a:stretch>
        </p:blipFill>
        <p:spPr>
          <a:xfrm>
            <a:off x="914400" y="1639199"/>
            <a:ext cx="7315200" cy="1490275"/>
          </a:xfrm>
          <a:prstGeom prst="rect">
            <a:avLst/>
          </a:prstGeom>
          <a:ln w="12700">
            <a:miter lim="400000"/>
          </a:ln>
        </p:spPr>
      </p:pic>
      <p:sp>
        <p:nvSpPr>
          <p:cNvPr id="224" name="Google Shape;136;p24"/>
          <p:cNvSpPr txBox="1"/>
          <p:nvPr/>
        </p:nvSpPr>
        <p:spPr>
          <a:xfrm>
            <a:off x="914391" y="3711049"/>
            <a:ext cx="7315201" cy="126616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lnSpc>
                <a:spcPct val="115000"/>
              </a:lnSpc>
              <a:defRPr sz="1700">
                <a:latin typeface="CMU Bright Roman"/>
                <a:ea typeface="CMU Bright Roman"/>
                <a:cs typeface="CMU Bright Roman"/>
                <a:sym typeface="CMU Bright Roman"/>
              </a:defRPr>
            </a:pPr>
            <a:r>
              <a:t>Difficult problem. Complicated to train! Adds a whole NN’s worth of parameters to train and hyperparameters to tune.</a:t>
            </a:r>
          </a:p>
          <a:p>
            <a:pPr>
              <a:lnSpc>
                <a:spcPct val="115000"/>
              </a:lnSpc>
              <a:spcBef>
                <a:spcPts val="1600"/>
              </a:spcBef>
              <a:defRPr sz="1700">
                <a:latin typeface="CMU Bright Roman"/>
                <a:ea typeface="CMU Bright Roman"/>
                <a:cs typeface="CMU Bright Roman"/>
                <a:sym typeface="CMU Bright Roman"/>
              </a:defRPr>
            </a:pPr>
            <a:r>
              <a:t>Very powerful when you get it to work.</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24">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2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24">
                                            <p:txEl>
                                              <p:pRg st="1" end="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24" grpId="1"/>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Google Shape;141;p25"/>
          <p:cNvSpPr txBox="1"/>
          <p:nvPr>
            <p:ph type="body" idx="1"/>
          </p:nvPr>
        </p:nvSpPr>
        <p:spPr>
          <a:prstGeom prst="rect">
            <a:avLst/>
          </a:prstGeom>
        </p:spPr>
        <p:txBody>
          <a:bodyPr/>
          <a:lstStyle/>
          <a:p>
            <a:pPr>
              <a:spcBef>
                <a:spcPts val="1600"/>
              </a:spcBef>
              <a:defRPr sz="900"/>
            </a:pPr>
            <a:r>
              <a:t>Adapted from “ATLAS Collaboration, </a:t>
            </a:r>
            <a:r>
              <a:rPr i="1"/>
              <a:t>Performance of mass-decorrelated jet substructure observables for hadronic two-body decay tagging in ATLAS,</a:t>
            </a:r>
            <a:r>
              <a:t> Tech. Rep.ATL-PHSS-PUB-2018-014, CERN, Geneva, Jul, 2018.”</a:t>
            </a:r>
          </a:p>
        </p:txBody>
      </p:sp>
      <p:sp>
        <p:nvSpPr>
          <p:cNvPr id="227" name="Google Shape;142;p25"/>
          <p:cNvSpPr txBox="1"/>
          <p:nvPr>
            <p:ph type="title"/>
          </p:nvPr>
        </p:nvSpPr>
        <p:spPr>
          <a:prstGeom prst="rect">
            <a:avLst/>
          </a:prstGeom>
        </p:spPr>
        <p:txBody>
          <a:bodyPr/>
          <a:lstStyle>
            <a:lvl1pPr defTabSz="777240">
              <a:defRPr sz="2380"/>
            </a:lvl1pPr>
          </a:lstStyle>
          <a:p>
            <a:pPr/>
            <a:r>
              <a:t>Adversarial Decorrelation</a:t>
            </a:r>
          </a:p>
        </p:txBody>
      </p:sp>
      <p:pic>
        <p:nvPicPr>
          <p:cNvPr id="228" name="Google Shape;143;p25" descr="Google Shape;143;p25"/>
          <p:cNvPicPr>
            <a:picLocks noChangeAspect="1"/>
          </p:cNvPicPr>
          <p:nvPr/>
        </p:nvPicPr>
        <p:blipFill>
          <a:blip r:embed="rId2">
            <a:extLst/>
          </a:blip>
          <a:stretch>
            <a:fillRect/>
          </a:stretch>
        </p:blipFill>
        <p:spPr>
          <a:xfrm>
            <a:off x="152400" y="1293899"/>
            <a:ext cx="8839201" cy="2319132"/>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30" name="Google Shape;69;p15"/>
          <p:cNvSpPr txBox="1"/>
          <p:nvPr>
            <p:ph type="title"/>
          </p:nvPr>
        </p:nvSpPr>
        <p:spPr>
          <a:prstGeom prst="rect">
            <a:avLst/>
          </a:prstGeom>
        </p:spPr>
        <p:txBody>
          <a:bodyPr/>
          <a:lstStyle>
            <a:lvl1pPr defTabSz="777240">
              <a:defRPr sz="2380"/>
            </a:lvl1pPr>
          </a:lstStyle>
          <a:p>
            <a:pPr/>
            <a:r>
              <a:t>MoDe[0] - Decorrelation</a:t>
            </a:r>
          </a:p>
        </p:txBody>
      </p:sp>
      <p:sp>
        <p:nvSpPr>
          <p:cNvPr id="231" name="MoDe[0] achieves decorrelation by penalizing any dependence of the CDF of the classifier output ( ) on the protected attribute ( ).…"/>
          <p:cNvSpPr txBox="1"/>
          <p:nvPr/>
        </p:nvSpPr>
        <p:spPr>
          <a:xfrm>
            <a:off x="311699" y="1097262"/>
            <a:ext cx="8520601" cy="338844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defRPr sz="2000">
                <a:solidFill>
                  <a:srgbClr val="000000"/>
                </a:solidFill>
                <a:latin typeface="CMU Bright Roman"/>
                <a:ea typeface="CMU Bright Roman"/>
                <a:cs typeface="CMU Bright Roman"/>
                <a:sym typeface="CMU Bright Roman"/>
              </a:defRPr>
            </a:pPr>
            <a:r>
              <a:t>MoDe[0] achieves decorrelation by penalizing any dependence of the CDF of the classifier output (</a:t>
            </a:r>
            <a14:m>
              <m:oMath>
                <m:r>
                  <a:rPr xmlns:a="http://schemas.openxmlformats.org/drawingml/2006/main" sz="2450" i="1">
                    <a:solidFill>
                      <a:srgbClr val="000000"/>
                    </a:solidFill>
                    <a:latin typeface="Cambria Math" panose="02040503050406030204" pitchFamily="18" charset="0"/>
                  </a:rPr>
                  <m:t>s</m:t>
                </m:r>
              </m:oMath>
            </a14:m>
            <a:r>
              <a:t>) on the protected attribute (</a:t>
            </a:r>
            <a14:m>
              <m:oMath>
                <m:r>
                  <a:rPr xmlns:a="http://schemas.openxmlformats.org/drawingml/2006/main" sz="2300" i="1">
                    <a:solidFill>
                      <a:srgbClr val="000000"/>
                    </a:solidFill>
                    <a:latin typeface="Cambria Math" panose="02040503050406030204" pitchFamily="18" charset="0"/>
                  </a:rPr>
                  <m:t>m</m:t>
                </m:r>
              </m:oMath>
            </a14:m>
            <a:r>
              <a:t>). </a:t>
            </a:r>
          </a:p>
          <a:p>
            <a:pPr>
              <a:defRPr sz="2000">
                <a:solidFill>
                  <a:srgbClr val="000000"/>
                </a:solidFill>
                <a:latin typeface="CMU Bright Roman"/>
                <a:ea typeface="CMU Bright Roman"/>
                <a:cs typeface="CMU Bright Roman"/>
                <a:sym typeface="CMU Bright Roman"/>
              </a:defRPr>
            </a:pPr>
          </a:p>
          <a:p>
            <a:pPr>
              <a:defRPr sz="2000">
                <a:solidFill>
                  <a:srgbClr val="000000"/>
                </a:solidFill>
                <a:latin typeface="CMU Bright Roman"/>
                <a:ea typeface="CMU Bright Roman"/>
                <a:cs typeface="CMU Bright Roman"/>
                <a:sym typeface="CMU Bright Roman"/>
              </a:defRPr>
            </a:pPr>
            <a:r>
              <a:t>By adding the following loss:</a:t>
            </a:r>
          </a:p>
          <a:p>
            <a:pPr lvl="2">
              <a:defRPr sz="2000">
                <a:solidFill>
                  <a:srgbClr val="000000"/>
                </a:solidFill>
                <a:latin typeface="CMU Bright Roman"/>
                <a:ea typeface="CMU Bright Roman"/>
                <a:cs typeface="CMU Bright Roman"/>
                <a:sym typeface="CMU Bright Roman"/>
              </a:defRPr>
            </a:pPr>
            <a:r>
              <a:t>                                      </a:t>
            </a:r>
            <a14:m>
              <m:oMath>
                <m:sSub>
                  <m:e>
                    <m:r>
                      <a:rPr xmlns:a="http://schemas.openxmlformats.org/drawingml/2006/main" sz="2200" i="1">
                        <a:solidFill>
                          <a:srgbClr val="000000"/>
                        </a:solidFill>
                        <a:latin typeface="Cambria Math" panose="02040503050406030204" pitchFamily="18" charset="0"/>
                      </a:rPr>
                      <m:t>L</m:t>
                    </m:r>
                  </m:e>
                  <m:sub>
                    <m:r>
                      <a:rPr xmlns:a="http://schemas.openxmlformats.org/drawingml/2006/main" sz="2200" i="1">
                        <a:solidFill>
                          <a:srgbClr val="000000"/>
                        </a:solidFill>
                        <a:latin typeface="Cambria Math" panose="02040503050406030204" pitchFamily="18" charset="0"/>
                      </a:rPr>
                      <m:t>d</m:t>
                    </m:r>
                    <m:r>
                      <a:rPr xmlns:a="http://schemas.openxmlformats.org/drawingml/2006/main" sz="2200" i="1">
                        <a:solidFill>
                          <a:srgbClr val="000000"/>
                        </a:solidFill>
                        <a:latin typeface="Cambria Math" panose="02040503050406030204" pitchFamily="18" charset="0"/>
                      </a:rPr>
                      <m:t>e</m:t>
                    </m:r>
                    <m:r>
                      <a:rPr xmlns:a="http://schemas.openxmlformats.org/drawingml/2006/main" sz="2200" i="1">
                        <a:solidFill>
                          <a:srgbClr val="000000"/>
                        </a:solidFill>
                        <a:latin typeface="Cambria Math" panose="02040503050406030204" pitchFamily="18" charset="0"/>
                      </a:rPr>
                      <m:t>c</m:t>
                    </m:r>
                    <m:r>
                      <a:rPr xmlns:a="http://schemas.openxmlformats.org/drawingml/2006/main" sz="2200" i="1">
                        <a:solidFill>
                          <a:srgbClr val="000000"/>
                        </a:solidFill>
                        <a:latin typeface="Cambria Math" panose="02040503050406030204" pitchFamily="18" charset="0"/>
                      </a:rPr>
                      <m:t>o</m:t>
                    </m:r>
                    <m:r>
                      <a:rPr xmlns:a="http://schemas.openxmlformats.org/drawingml/2006/main" sz="2200" i="1">
                        <a:solidFill>
                          <a:srgbClr val="000000"/>
                        </a:solidFill>
                        <a:latin typeface="Cambria Math" panose="02040503050406030204" pitchFamily="18" charset="0"/>
                      </a:rPr>
                      <m:t>r</m:t>
                    </m:r>
                  </m:sub>
                </m:sSub>
                <m:r>
                  <a:rPr xmlns:a="http://schemas.openxmlformats.org/drawingml/2006/main" sz="2200" i="1">
                    <a:solidFill>
                      <a:srgbClr val="000000"/>
                    </a:solidFill>
                    <a:latin typeface="Cambria Math" panose="02040503050406030204" pitchFamily="18" charset="0"/>
                  </a:rPr>
                  <m:t>=</m:t>
                </m:r>
                <m:sSubSup>
                  <m:e>
                    <m:r>
                      <a:rPr xmlns:a="http://schemas.openxmlformats.org/drawingml/2006/main" sz="2200" i="1">
                        <a:solidFill>
                          <a:srgbClr val="000000"/>
                        </a:solidFill>
                        <a:latin typeface="Cambria Math" panose="02040503050406030204" pitchFamily="18" charset="0"/>
                      </a:rPr>
                      <m:t>L</m:t>
                    </m:r>
                  </m:e>
                  <m:sub>
                    <m:r>
                      <a:rPr xmlns:a="http://schemas.openxmlformats.org/drawingml/2006/main" sz="2200" i="1">
                        <a:solidFill>
                          <a:srgbClr val="000000"/>
                        </a:solidFill>
                        <a:latin typeface="Cambria Math" panose="02040503050406030204" pitchFamily="18" charset="0"/>
                      </a:rPr>
                      <m:t>M</m:t>
                    </m:r>
                    <m:r>
                      <a:rPr xmlns:a="http://schemas.openxmlformats.org/drawingml/2006/main" sz="2200" i="1">
                        <a:solidFill>
                          <a:srgbClr val="000000"/>
                        </a:solidFill>
                        <a:latin typeface="Cambria Math" panose="02040503050406030204" pitchFamily="18" charset="0"/>
                      </a:rPr>
                      <m:t>o</m:t>
                    </m:r>
                    <m:r>
                      <a:rPr xmlns:a="http://schemas.openxmlformats.org/drawingml/2006/main" sz="2200" i="1">
                        <a:solidFill>
                          <a:srgbClr val="000000"/>
                        </a:solidFill>
                        <a:latin typeface="Cambria Math" panose="02040503050406030204" pitchFamily="18" charset="0"/>
                      </a:rPr>
                      <m:t>D</m:t>
                    </m:r>
                    <m:r>
                      <a:rPr xmlns:a="http://schemas.openxmlformats.org/drawingml/2006/main" sz="2200" i="1">
                        <a:solidFill>
                          <a:srgbClr val="000000"/>
                        </a:solidFill>
                        <a:latin typeface="Cambria Math" panose="02040503050406030204" pitchFamily="18" charset="0"/>
                      </a:rPr>
                      <m:t>e</m:t>
                    </m:r>
                  </m:sub>
                  <m:sup>
                    <m:r>
                      <a:rPr xmlns:a="http://schemas.openxmlformats.org/drawingml/2006/main" sz="2200" i="1">
                        <a:solidFill>
                          <a:srgbClr val="000000"/>
                        </a:solidFill>
                        <a:latin typeface="Cambria Math" panose="02040503050406030204" pitchFamily="18" charset="0"/>
                      </a:rPr>
                      <m:t>0</m:t>
                    </m:r>
                  </m:sup>
                </m:sSubSup>
              </m:oMath>
            </a14:m>
          </a:p>
          <a:p>
            <a:pPr>
              <a:defRPr sz="2000">
                <a:solidFill>
                  <a:srgbClr val="000000"/>
                </a:solidFill>
                <a:latin typeface="CMU Bright Roman"/>
                <a:ea typeface="CMU Bright Roman"/>
                <a:cs typeface="CMU Bright Roman"/>
                <a:sym typeface="CMU Bright Roman"/>
              </a:defRPr>
            </a:pPr>
          </a:p>
          <a:p>
            <a:pPr>
              <a:defRPr sz="2000">
                <a:solidFill>
                  <a:srgbClr val="000000"/>
                </a:solidFill>
                <a:latin typeface="CMU Bright Roman"/>
                <a:ea typeface="CMU Bright Roman"/>
                <a:cs typeface="CMU Bright Roman"/>
                <a:sym typeface="CMU Bright Roman"/>
              </a:defRPr>
            </a:pPr>
            <a:r>
              <a:t>Where</a:t>
            </a:r>
          </a:p>
          <a:p>
            <a:pPr lvl="1">
              <a:defRPr sz="2000">
                <a:solidFill>
                  <a:srgbClr val="000000"/>
                </a:solidFill>
                <a:latin typeface="CMU Bright Roman"/>
                <a:ea typeface="CMU Bright Roman"/>
                <a:cs typeface="CMU Bright Roman"/>
                <a:sym typeface="CMU Bright Roman"/>
              </a:defRPr>
            </a:pPr>
            <a:r>
              <a:t>                            </a:t>
            </a:r>
            <a14:m>
              <m:oMath>
                <m:sSubSup>
                  <m:e>
                    <m:r>
                      <a:rPr xmlns:a="http://schemas.openxmlformats.org/drawingml/2006/main" sz="2200" i="1">
                        <a:solidFill>
                          <a:srgbClr val="000000"/>
                        </a:solidFill>
                        <a:latin typeface="Cambria Math" panose="02040503050406030204" pitchFamily="18" charset="0"/>
                      </a:rPr>
                      <m:t>L</m:t>
                    </m:r>
                  </m:e>
                  <m:sub>
                    <m:r>
                      <a:rPr xmlns:a="http://schemas.openxmlformats.org/drawingml/2006/main" sz="2200" i="1">
                        <a:solidFill>
                          <a:srgbClr val="000000"/>
                        </a:solidFill>
                        <a:latin typeface="Cambria Math" panose="02040503050406030204" pitchFamily="18" charset="0"/>
                      </a:rPr>
                      <m:t>M</m:t>
                    </m:r>
                    <m:r>
                      <a:rPr xmlns:a="http://schemas.openxmlformats.org/drawingml/2006/main" sz="2200" i="1">
                        <a:solidFill>
                          <a:srgbClr val="000000"/>
                        </a:solidFill>
                        <a:latin typeface="Cambria Math" panose="02040503050406030204" pitchFamily="18" charset="0"/>
                      </a:rPr>
                      <m:t>o</m:t>
                    </m:r>
                    <m:r>
                      <a:rPr xmlns:a="http://schemas.openxmlformats.org/drawingml/2006/main" sz="2200" i="1">
                        <a:solidFill>
                          <a:srgbClr val="000000"/>
                        </a:solidFill>
                        <a:latin typeface="Cambria Math" panose="02040503050406030204" pitchFamily="18" charset="0"/>
                      </a:rPr>
                      <m:t>D</m:t>
                    </m:r>
                    <m:r>
                      <a:rPr xmlns:a="http://schemas.openxmlformats.org/drawingml/2006/main" sz="2200" i="1">
                        <a:solidFill>
                          <a:srgbClr val="000000"/>
                        </a:solidFill>
                        <a:latin typeface="Cambria Math" panose="02040503050406030204" pitchFamily="18" charset="0"/>
                      </a:rPr>
                      <m:t>e</m:t>
                    </m:r>
                  </m:sub>
                  <m:sup>
                    <m:r>
                      <a:rPr xmlns:a="http://schemas.openxmlformats.org/drawingml/2006/main" sz="2200" i="1">
                        <a:solidFill>
                          <a:srgbClr val="000000"/>
                        </a:solidFill>
                        <a:latin typeface="Cambria Math" panose="02040503050406030204" pitchFamily="18" charset="0"/>
                      </a:rPr>
                      <m:t>0</m:t>
                    </m:r>
                  </m:sup>
                </m:sSubSup>
                <m:r>
                  <a:rPr xmlns:a="http://schemas.openxmlformats.org/drawingml/2006/main" sz="2200" i="1">
                    <a:solidFill>
                      <a:srgbClr val="000000"/>
                    </a:solidFill>
                    <a:latin typeface="Cambria Math" panose="02040503050406030204" pitchFamily="18" charset="0"/>
                  </a:rPr>
                  <m:t>≡</m:t>
                </m:r>
                <m:limLow>
                  <m:e>
                    <m:r>
                      <a:rPr xmlns:a="http://schemas.openxmlformats.org/drawingml/2006/main" sz="2200" i="1">
                        <a:solidFill>
                          <a:srgbClr val="000000"/>
                        </a:solidFill>
                        <a:latin typeface="Cambria Math" panose="02040503050406030204" pitchFamily="18" charset="0"/>
                      </a:rPr>
                      <m:t>∑</m:t>
                    </m:r>
                  </m:e>
                  <m:lim>
                    <m:r>
                      <a:rPr xmlns:a="http://schemas.openxmlformats.org/drawingml/2006/main" sz="2200" i="1">
                        <a:solidFill>
                          <a:srgbClr val="000000"/>
                        </a:solidFill>
                        <a:latin typeface="Cambria Math" panose="02040503050406030204" pitchFamily="18" charset="0"/>
                      </a:rPr>
                      <m:t>m</m:t>
                    </m:r>
                  </m:lim>
                </m:limLow>
                <m:r>
                  <a:rPr xmlns:a="http://schemas.openxmlformats.org/drawingml/2006/main" sz="2200" i="1">
                    <a:solidFill>
                      <a:srgbClr val="000000"/>
                    </a:solidFill>
                    <a:latin typeface="Cambria Math" panose="02040503050406030204" pitchFamily="18" charset="0"/>
                  </a:rPr>
                  <m:t>∫</m:t>
                </m:r>
                <m:r>
                  <a:rPr xmlns:a="http://schemas.openxmlformats.org/drawingml/2006/main" sz="2200" i="1">
                    <a:solidFill>
                      <a:srgbClr val="000000"/>
                    </a:solidFill>
                    <a:latin typeface="Cambria Math" panose="02040503050406030204" pitchFamily="18" charset="0"/>
                  </a:rPr>
                  <m:t>|</m:t>
                </m:r>
                <m:sSub>
                  <m:e>
                    <m:r>
                      <a:rPr xmlns:a="http://schemas.openxmlformats.org/drawingml/2006/main" sz="2200" i="1">
                        <a:solidFill>
                          <a:srgbClr val="000000"/>
                        </a:solidFill>
                        <a:latin typeface="Cambria Math" panose="02040503050406030204" pitchFamily="18" charset="0"/>
                      </a:rPr>
                      <m:t>F</m:t>
                    </m:r>
                  </m:e>
                  <m:sub>
                    <m:r>
                      <a:rPr xmlns:a="http://schemas.openxmlformats.org/drawingml/2006/main" sz="2200" i="1">
                        <a:solidFill>
                          <a:srgbClr val="000000"/>
                        </a:solidFill>
                        <a:latin typeface="Cambria Math" panose="02040503050406030204" pitchFamily="18" charset="0"/>
                      </a:rPr>
                      <m:t>m</m:t>
                    </m:r>
                  </m:sub>
                </m:sSub>
                <m:r>
                  <a:rPr xmlns:a="http://schemas.openxmlformats.org/drawingml/2006/main" sz="2200" i="1">
                    <a:solidFill>
                      <a:srgbClr val="000000"/>
                    </a:solidFill>
                    <a:latin typeface="Cambria Math" panose="02040503050406030204" pitchFamily="18" charset="0"/>
                  </a:rPr>
                  <m:t>(</m:t>
                </m:r>
                <m:r>
                  <a:rPr xmlns:a="http://schemas.openxmlformats.org/drawingml/2006/main" sz="2200" i="1">
                    <a:solidFill>
                      <a:srgbClr val="000000"/>
                    </a:solidFill>
                    <a:latin typeface="Cambria Math" panose="02040503050406030204" pitchFamily="18" charset="0"/>
                  </a:rPr>
                  <m:t>s</m:t>
                </m:r>
                <m:r>
                  <a:rPr xmlns:a="http://schemas.openxmlformats.org/drawingml/2006/main" sz="2200" i="1">
                    <a:solidFill>
                      <a:srgbClr val="000000"/>
                    </a:solidFill>
                    <a:latin typeface="Cambria Math" panose="02040503050406030204" pitchFamily="18" charset="0"/>
                  </a:rPr>
                  <m:t>)</m:t>
                </m:r>
                <m:r>
                  <a:rPr xmlns:a="http://schemas.openxmlformats.org/drawingml/2006/main" sz="2200" i="1">
                    <a:solidFill>
                      <a:srgbClr val="000000"/>
                    </a:solidFill>
                    <a:latin typeface="Cambria Math" panose="02040503050406030204" pitchFamily="18" charset="0"/>
                  </a:rPr>
                  <m:t>-</m:t>
                </m:r>
                <m:sSubSup>
                  <m:e>
                    <m:r>
                      <a:rPr xmlns:a="http://schemas.openxmlformats.org/drawingml/2006/main" sz="2200" i="1">
                        <a:solidFill>
                          <a:srgbClr val="000000"/>
                        </a:solidFill>
                        <a:latin typeface="Cambria Math" panose="02040503050406030204" pitchFamily="18" charset="0"/>
                      </a:rPr>
                      <m:t>F</m:t>
                    </m:r>
                  </m:e>
                  <m:sub>
                    <m:r>
                      <a:rPr xmlns:a="http://schemas.openxmlformats.org/drawingml/2006/main" sz="2200" i="1">
                        <a:solidFill>
                          <a:srgbClr val="000000"/>
                        </a:solidFill>
                        <a:latin typeface="Cambria Math" panose="02040503050406030204" pitchFamily="18" charset="0"/>
                      </a:rPr>
                      <m:t>m</m:t>
                    </m:r>
                  </m:sub>
                  <m:sup>
                    <m:r>
                      <a:rPr xmlns:a="http://schemas.openxmlformats.org/drawingml/2006/main" sz="2200" i="1">
                        <a:solidFill>
                          <a:srgbClr val="000000"/>
                        </a:solidFill>
                        <a:latin typeface="Cambria Math" panose="02040503050406030204" pitchFamily="18" charset="0"/>
                      </a:rPr>
                      <m:t>0</m:t>
                    </m:r>
                  </m:sup>
                </m:sSubSup>
                <m:r>
                  <a:rPr xmlns:a="http://schemas.openxmlformats.org/drawingml/2006/main" sz="2200" i="1">
                    <a:solidFill>
                      <a:srgbClr val="000000"/>
                    </a:solidFill>
                    <a:latin typeface="Cambria Math" panose="02040503050406030204" pitchFamily="18" charset="0"/>
                  </a:rPr>
                  <m:t>(</m:t>
                </m:r>
                <m:r>
                  <a:rPr xmlns:a="http://schemas.openxmlformats.org/drawingml/2006/main" sz="2200" i="1">
                    <a:solidFill>
                      <a:srgbClr val="000000"/>
                    </a:solidFill>
                    <a:latin typeface="Cambria Math" panose="02040503050406030204" pitchFamily="18" charset="0"/>
                  </a:rPr>
                  <m:t>s</m:t>
                </m:r>
                <m:r>
                  <a:rPr xmlns:a="http://schemas.openxmlformats.org/drawingml/2006/main" sz="2200" i="1">
                    <a:solidFill>
                      <a:srgbClr val="000000"/>
                    </a:solidFill>
                    <a:latin typeface="Cambria Math" panose="02040503050406030204" pitchFamily="18" charset="0"/>
                  </a:rPr>
                  <m:t>)</m:t>
                </m:r>
                <m:sSup>
                  <m:e>
                    <m:r>
                      <a:rPr xmlns:a="http://schemas.openxmlformats.org/drawingml/2006/main" sz="2200" i="1">
                        <a:solidFill>
                          <a:srgbClr val="000000"/>
                        </a:solidFill>
                        <a:latin typeface="Cambria Math" panose="02040503050406030204" pitchFamily="18" charset="0"/>
                      </a:rPr>
                      <m:t>|</m:t>
                    </m:r>
                  </m:e>
                  <m:sup>
                    <m:r>
                      <a:rPr xmlns:a="http://schemas.openxmlformats.org/drawingml/2006/main" sz="2200" i="1">
                        <a:solidFill>
                          <a:srgbClr val="000000"/>
                        </a:solidFill>
                        <a:latin typeface="Cambria Math" panose="02040503050406030204" pitchFamily="18" charset="0"/>
                      </a:rPr>
                      <m:t>2</m:t>
                    </m:r>
                  </m:sup>
                </m:sSup>
                <m:r>
                  <a:rPr xmlns:a="http://schemas.openxmlformats.org/drawingml/2006/main" sz="2200" i="1">
                    <a:solidFill>
                      <a:srgbClr val="000000"/>
                    </a:solidFill>
                    <a:latin typeface="Cambria Math" panose="02040503050406030204" pitchFamily="18" charset="0"/>
                  </a:rPr>
                  <m:t>d</m:t>
                </m:r>
                <m:r>
                  <a:rPr xmlns:a="http://schemas.openxmlformats.org/drawingml/2006/main" sz="2200" i="1">
                    <a:solidFill>
                      <a:srgbClr val="000000"/>
                    </a:solidFill>
                    <a:latin typeface="Cambria Math" panose="02040503050406030204" pitchFamily="18" charset="0"/>
                  </a:rPr>
                  <m:t>s</m:t>
                </m:r>
                <m:r>
                  <a:rPr xmlns:a="http://schemas.openxmlformats.org/drawingml/2006/main" sz="2200" i="1">
                    <a:solidFill>
                      <a:srgbClr val="000000"/>
                    </a:solidFill>
                    <a:latin typeface="Cambria Math" panose="02040503050406030204" pitchFamily="18" charset="0"/>
                  </a:rPr>
                  <m:t>,</m:t>
                </m:r>
              </m:oMath>
            </a14:m>
          </a:p>
          <a:p>
            <a:pPr>
              <a:defRPr sz="2000">
                <a:solidFill>
                  <a:srgbClr val="000000"/>
                </a:solidFill>
                <a:latin typeface="CMU Bright Roman"/>
                <a:ea typeface="CMU Bright Roman"/>
                <a:cs typeface="CMU Bright Roman"/>
                <a:sym typeface="CMU Bright Roman"/>
              </a:defRPr>
            </a:pPr>
            <a:r>
              <a:t>And </a:t>
            </a:r>
            <a14:m>
              <m:oMath>
                <m:sSubSup>
                  <m:e>
                    <m:r>
                      <a:rPr xmlns:a="http://schemas.openxmlformats.org/drawingml/2006/main" sz="2250" i="1">
                        <a:solidFill>
                          <a:srgbClr val="000000"/>
                        </a:solidFill>
                        <a:latin typeface="Cambria Math" panose="02040503050406030204" pitchFamily="18" charset="0"/>
                      </a:rPr>
                      <m:t>F</m:t>
                    </m:r>
                  </m:e>
                  <m:sub>
                    <m:r>
                      <a:rPr xmlns:a="http://schemas.openxmlformats.org/drawingml/2006/main" sz="2250" i="1">
                        <a:solidFill>
                          <a:srgbClr val="000000"/>
                        </a:solidFill>
                        <a:latin typeface="Cambria Math" panose="02040503050406030204" pitchFamily="18" charset="0"/>
                      </a:rPr>
                      <m:t>m</m:t>
                    </m:r>
                  </m:sub>
                  <m:sup>
                    <m:r>
                      <a:rPr xmlns:a="http://schemas.openxmlformats.org/drawingml/2006/main" sz="2250" i="1">
                        <a:solidFill>
                          <a:srgbClr val="000000"/>
                        </a:solidFill>
                        <a:latin typeface="Cambria Math" panose="02040503050406030204" pitchFamily="18" charset="0"/>
                      </a:rPr>
                      <m:t>0</m:t>
                    </m:r>
                  </m:sup>
                </m:sSubSup>
                <m:r>
                  <a:rPr xmlns:a="http://schemas.openxmlformats.org/drawingml/2006/main" sz="2250" i="1">
                    <a:solidFill>
                      <a:srgbClr val="000000"/>
                    </a:solidFill>
                    <a:latin typeface="Cambria Math" panose="02040503050406030204" pitchFamily="18" charset="0"/>
                  </a:rPr>
                  <m:t>(</m:t>
                </m:r>
                <m:r>
                  <a:rPr xmlns:a="http://schemas.openxmlformats.org/drawingml/2006/main" sz="2250" i="1">
                    <a:solidFill>
                      <a:srgbClr val="000000"/>
                    </a:solidFill>
                    <a:latin typeface="Cambria Math" panose="02040503050406030204" pitchFamily="18" charset="0"/>
                  </a:rPr>
                  <m:t>s</m:t>
                </m:r>
                <m:r>
                  <a:rPr xmlns:a="http://schemas.openxmlformats.org/drawingml/2006/main" sz="2250" i="1">
                    <a:solidFill>
                      <a:srgbClr val="000000"/>
                    </a:solidFill>
                    <a:latin typeface="Cambria Math" panose="02040503050406030204" pitchFamily="18" charset="0"/>
                  </a:rPr>
                  <m:t>)</m:t>
                </m:r>
                <m:r>
                  <a:rPr xmlns:a="http://schemas.openxmlformats.org/drawingml/2006/main" sz="2250" i="1">
                    <a:solidFill>
                      <a:srgbClr val="000000"/>
                    </a:solidFill>
                    <a:latin typeface="Cambria Math" panose="02040503050406030204" pitchFamily="18" charset="0"/>
                  </a:rPr>
                  <m:t>=</m:t>
                </m:r>
                <m:sSub>
                  <m:e>
                    <m:r>
                      <a:rPr xmlns:a="http://schemas.openxmlformats.org/drawingml/2006/main" sz="2250" i="1">
                        <a:solidFill>
                          <a:srgbClr val="000000"/>
                        </a:solidFill>
                        <a:latin typeface="Cambria Math" panose="02040503050406030204" pitchFamily="18" charset="0"/>
                      </a:rPr>
                      <m:t>c</m:t>
                    </m:r>
                  </m:e>
                  <m:sub>
                    <m:r>
                      <a:rPr xmlns:a="http://schemas.openxmlformats.org/drawingml/2006/main" sz="2250" i="1">
                        <a:solidFill>
                          <a:srgbClr val="000000"/>
                        </a:solidFill>
                        <a:latin typeface="Cambria Math" panose="02040503050406030204" pitchFamily="18" charset="0"/>
                      </a:rPr>
                      <m:t>0</m:t>
                    </m:r>
                  </m:sub>
                </m:sSub>
                <m:r>
                  <a:rPr xmlns:a="http://schemas.openxmlformats.org/drawingml/2006/main" sz="2250" i="1">
                    <a:solidFill>
                      <a:srgbClr val="000000"/>
                    </a:solidFill>
                    <a:latin typeface="Cambria Math" panose="02040503050406030204" pitchFamily="18" charset="0"/>
                  </a:rPr>
                  <m:t>(</m:t>
                </m:r>
                <m:r>
                  <a:rPr xmlns:a="http://schemas.openxmlformats.org/drawingml/2006/main" sz="2250" i="1">
                    <a:solidFill>
                      <a:srgbClr val="000000"/>
                    </a:solidFill>
                    <a:latin typeface="Cambria Math" panose="02040503050406030204" pitchFamily="18" charset="0"/>
                  </a:rPr>
                  <m:t>s</m:t>
                </m:r>
                <m:r>
                  <a:rPr xmlns:a="http://schemas.openxmlformats.org/drawingml/2006/main" sz="2250" i="1">
                    <a:solidFill>
                      <a:srgbClr val="000000"/>
                    </a:solidFill>
                    <a:latin typeface="Cambria Math" panose="02040503050406030204" pitchFamily="18" charset="0"/>
                  </a:rPr>
                  <m:t>)</m:t>
                </m:r>
              </m:oMath>
            </a14:m>
            <a:r>
              <a:t> is the 0th order Legendre Moment of </a:t>
            </a:r>
            <a14:m>
              <m:oMath>
                <m:sSub>
                  <m:e>
                    <m:r>
                      <a:rPr xmlns:a="http://schemas.openxmlformats.org/drawingml/2006/main" sz="2250" i="1">
                        <a:solidFill>
                          <a:srgbClr val="000000"/>
                        </a:solidFill>
                        <a:latin typeface="Cambria Math" panose="02040503050406030204" pitchFamily="18" charset="0"/>
                      </a:rPr>
                      <m:t>F</m:t>
                    </m:r>
                  </m:e>
                  <m:sub>
                    <m:r>
                      <a:rPr xmlns:a="http://schemas.openxmlformats.org/drawingml/2006/main" sz="2250" i="1">
                        <a:solidFill>
                          <a:srgbClr val="000000"/>
                        </a:solidFill>
                        <a:latin typeface="Cambria Math" panose="02040503050406030204" pitchFamily="18" charset="0"/>
                      </a:rPr>
                      <m:t>m</m:t>
                    </m:r>
                  </m:sub>
                </m:sSub>
                <m:r>
                  <a:rPr xmlns:a="http://schemas.openxmlformats.org/drawingml/2006/main" sz="2250" i="1">
                    <a:solidFill>
                      <a:srgbClr val="000000"/>
                    </a:solidFill>
                    <a:latin typeface="Cambria Math" panose="02040503050406030204" pitchFamily="18" charset="0"/>
                  </a:rPr>
                  <m:t>(</m:t>
                </m:r>
                <m:r>
                  <a:rPr xmlns:a="http://schemas.openxmlformats.org/drawingml/2006/main" sz="2250" i="1">
                    <a:solidFill>
                      <a:srgbClr val="000000"/>
                    </a:solidFill>
                    <a:latin typeface="Cambria Math" panose="02040503050406030204" pitchFamily="18" charset="0"/>
                  </a:rPr>
                  <m:t>s</m:t>
                </m:r>
                <m:r>
                  <a:rPr xmlns:a="http://schemas.openxmlformats.org/drawingml/2006/main" sz="2250" i="1">
                    <a:solidFill>
                      <a:srgbClr val="000000"/>
                    </a:solidFill>
                    <a:latin typeface="Cambria Math" panose="02040503050406030204" pitchFamily="18" charset="0"/>
                  </a:rPr>
                  <m:t>)</m:t>
                </m:r>
              </m:oMath>
            </a14:m>
            <a:r>
              <a: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31">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3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3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231">
                                            <p:txEl>
                                              <p:pRg st="2" end="2"/>
                                            </p:txEl>
                                          </p:spTgt>
                                        </p:tgtEl>
                                        <p:attrNameLst>
                                          <p:attrName>style.visibility</p:attrName>
                                        </p:attrNameLst>
                                      </p:cBhvr>
                                      <p:to>
                                        <p:strVal val="visible"/>
                                      </p:to>
                                    </p:set>
                                  </p:childTnLst>
                                </p:cTn>
                              </p:par>
                              <p:par>
                                <p:cTn id="17" presetClass="entr" nodeType="withEffect" presetSubtype="0" presetID="1" grpId="1" fill="hold">
                                  <p:stCondLst>
                                    <p:cond delay="0"/>
                                  </p:stCondLst>
                                  <p:iterate type="el" backwards="0">
                                    <p:tmAbs val="0"/>
                                  </p:iterate>
                                  <p:childTnLst>
                                    <p:set>
                                      <p:cBhvr>
                                        <p:cTn id="18" fill="hold"/>
                                        <p:tgtEl>
                                          <p:spTgt spid="2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1" fill="hold">
                                  <p:stCondLst>
                                    <p:cond delay="0"/>
                                  </p:stCondLst>
                                  <p:iterate type="el" backwards="0">
                                    <p:tmAbs val="0"/>
                                  </p:iterate>
                                  <p:childTnLst>
                                    <p:set>
                                      <p:cBhvr>
                                        <p:cTn id="22" fill="hold"/>
                                        <p:tgtEl>
                                          <p:spTgt spid="2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1" fill="hold">
                                  <p:stCondLst>
                                    <p:cond delay="0"/>
                                  </p:stCondLst>
                                  <p:iterate type="el" backwards="0">
                                    <p:tmAbs val="0"/>
                                  </p:iterate>
                                  <p:childTnLst>
                                    <p:set>
                                      <p:cBhvr>
                                        <p:cTn id="26" fill="hold"/>
                                        <p:tgtEl>
                                          <p:spTgt spid="231">
                                            <p:txEl>
                                              <p:pRg st="5" end="5"/>
                                            </p:txEl>
                                          </p:spTgt>
                                        </p:tgtEl>
                                        <p:attrNameLst>
                                          <p:attrName>style.visibility</p:attrName>
                                        </p:attrNameLst>
                                      </p:cBhvr>
                                      <p:to>
                                        <p:strVal val="visible"/>
                                      </p:to>
                                    </p:set>
                                  </p:childTnLst>
                                </p:cTn>
                              </p:par>
                              <p:par>
                                <p:cTn id="27" presetClass="entr" nodeType="withEffect" presetSubtype="0" presetID="1" grpId="1" fill="hold">
                                  <p:stCondLst>
                                    <p:cond delay="0"/>
                                  </p:stCondLst>
                                  <p:iterate type="el" backwards="0">
                                    <p:tmAbs val="0"/>
                                  </p:iterate>
                                  <p:childTnLst>
                                    <p:set>
                                      <p:cBhvr>
                                        <p:cTn id="28" fill="hold"/>
                                        <p:tgtEl>
                                          <p:spTgt spid="231">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1" fill="hold">
                                  <p:stCondLst>
                                    <p:cond delay="0"/>
                                  </p:stCondLst>
                                  <p:iterate type="el" backwards="0">
                                    <p:tmAbs val="0"/>
                                  </p:iterate>
                                  <p:childTnLst>
                                    <p:set>
                                      <p:cBhvr>
                                        <p:cTn id="32" fill="hold"/>
                                        <p:tgtEl>
                                          <p:spTgt spid="231">
                                            <p:txEl>
                                              <p:pRg st="7" end="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231" grpId="1"/>
    </p:bld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Google Shape;110;p20"/>
          <p:cNvSpPr txBox="1"/>
          <p:nvPr>
            <p:ph type="title"/>
          </p:nvPr>
        </p:nvSpPr>
        <p:spPr>
          <a:prstGeom prst="rect">
            <a:avLst/>
          </a:prstGeom>
        </p:spPr>
        <p:txBody>
          <a:bodyPr/>
          <a:lstStyle/>
          <a:p>
            <a:pPr defTabSz="777240">
              <a:defRPr sz="2380"/>
            </a:pPr>
            <a:r>
              <a:t>Flattening the peak by tweaking </a:t>
            </a:r>
            <a14:m>
              <m:oMath>
                <m:r>
                  <a:rPr xmlns:a="http://schemas.openxmlformats.org/drawingml/2006/main" sz="2500" i="1">
                    <a:solidFill>
                      <a:srgbClr val="FF9F0A"/>
                    </a:solidFill>
                    <a:latin typeface="Cambria Math" panose="02040503050406030204" pitchFamily="18" charset="0"/>
                  </a:rPr>
                  <m:t>λ</m:t>
                </m:r>
              </m:oMath>
            </a14:m>
            <a:r>
              <a:t> in </a:t>
            </a:r>
            <a14:m>
              <m:oMath>
                <m:sSub>
                  <m:e>
                    <m:r>
                      <a:rPr xmlns:a="http://schemas.openxmlformats.org/drawingml/2006/main" sz="2400" i="1">
                        <a:solidFill>
                          <a:srgbClr val="FFFFFF"/>
                        </a:solidFill>
                        <a:latin typeface="Cambria Math" panose="02040503050406030204" pitchFamily="18" charset="0"/>
                      </a:rPr>
                      <m:t>L</m:t>
                    </m:r>
                  </m:e>
                  <m:sub>
                    <m:r>
                      <m:rPr>
                        <m:sty m:val="p"/>
                      </m:rPr>
                      <a:rPr xmlns:a="http://schemas.openxmlformats.org/drawingml/2006/main" sz="2400" i="1">
                        <a:solidFill>
                          <a:srgbClr val="FFFFFF"/>
                        </a:solidFill>
                        <a:latin typeface="Cambria Math" panose="02040503050406030204" pitchFamily="18" charset="0"/>
                      </a:rPr>
                      <m:t>class</m:t>
                    </m:r>
                  </m:sub>
                </m:sSub>
                <m:r>
                  <a:rPr xmlns:a="http://schemas.openxmlformats.org/drawingml/2006/main" sz="2400" i="1">
                    <a:solidFill>
                      <a:srgbClr val="FFFFFF"/>
                    </a:solidFill>
                    <a:latin typeface="Cambria Math" panose="02040503050406030204" pitchFamily="18" charset="0"/>
                  </a:rPr>
                  <m:t>+</m:t>
                </m:r>
                <m:r>
                  <a:rPr xmlns:a="http://schemas.openxmlformats.org/drawingml/2006/main" sz="2400" i="1">
                    <a:solidFill>
                      <a:srgbClr val="FFFFFF"/>
                    </a:solidFill>
                    <a:latin typeface="Cambria Math" panose="02040503050406030204" pitchFamily="18" charset="0"/>
                  </a:rPr>
                  <m:t>λ</m:t>
                </m:r>
                <m:sSubSup>
                  <m:e>
                    <m:r>
                      <a:rPr xmlns:a="http://schemas.openxmlformats.org/drawingml/2006/main" sz="2400" i="1">
                        <a:solidFill>
                          <a:srgbClr val="FFFFFF"/>
                        </a:solidFill>
                        <a:latin typeface="Cambria Math" panose="02040503050406030204" pitchFamily="18" charset="0"/>
                      </a:rPr>
                      <m:t>L</m:t>
                    </m:r>
                  </m:e>
                  <m:sub>
                    <m:r>
                      <m:rPr>
                        <m:sty m:val="p"/>
                      </m:rPr>
                      <a:rPr xmlns:a="http://schemas.openxmlformats.org/drawingml/2006/main" sz="2400" i="1">
                        <a:solidFill>
                          <a:srgbClr val="FFFFFF"/>
                        </a:solidFill>
                        <a:latin typeface="Cambria Math" panose="02040503050406030204" pitchFamily="18" charset="0"/>
                      </a:rPr>
                      <m:t>MoDe</m:t>
                    </m:r>
                  </m:sub>
                  <m:sup>
                    <m:r>
                      <a:rPr xmlns:a="http://schemas.openxmlformats.org/drawingml/2006/main" sz="2400" i="1">
                        <a:solidFill>
                          <a:srgbClr val="FFFFFF"/>
                        </a:solidFill>
                        <a:latin typeface="Cambria Math" panose="02040503050406030204" pitchFamily="18" charset="0"/>
                      </a:rPr>
                      <m:t>0</m:t>
                    </m:r>
                  </m:sup>
                </m:sSubSup>
              </m:oMath>
            </a14:m>
            <a:endParaRPr sz="2800"/>
          </a:p>
        </p:txBody>
      </p:sp>
      <p:pic>
        <p:nvPicPr>
          <p:cNvPr id="236" name="fpr.gif" descr="fpr.gif"/>
          <p:cNvPicPr>
            <a:picLocks noChangeAspect="0"/>
          </p:cNvPicPr>
          <p:nvPr/>
        </p:nvPicPr>
        <p:blipFill>
          <a:blip r:embed="rId2">
            <a:extLst/>
          </a:blip>
          <a:stretch>
            <a:fillRect/>
          </a:stretch>
        </p:blipFill>
        <p:spPr>
          <a:xfrm>
            <a:off x="81334" y="1016000"/>
            <a:ext cx="4318001" cy="3886200"/>
          </a:xfrm>
          <a:prstGeom prst="rect">
            <a:avLst/>
          </a:prstGeom>
          <a:ln w="12700">
            <a:miter lim="400000"/>
          </a:ln>
        </p:spPr>
      </p:pic>
      <p:pic>
        <p:nvPicPr>
          <p:cNvPr id="237" name="hist.gif" descr="hist.gif"/>
          <p:cNvPicPr>
            <a:picLocks noChangeAspect="0"/>
          </p:cNvPicPr>
          <p:nvPr/>
        </p:nvPicPr>
        <p:blipFill>
          <a:blip r:embed="rId3">
            <a:extLst/>
          </a:blip>
          <a:stretch>
            <a:fillRect/>
          </a:stretch>
        </p:blipFill>
        <p:spPr>
          <a:xfrm>
            <a:off x="4744665" y="1016000"/>
            <a:ext cx="4318001" cy="3886200"/>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43" name="Google Shape;110;p20"/>
          <p:cNvSpPr txBox="1"/>
          <p:nvPr>
            <p:ph type="title"/>
          </p:nvPr>
        </p:nvSpPr>
        <p:spPr>
          <a:prstGeom prst="rect">
            <a:avLst/>
          </a:prstGeom>
        </p:spPr>
        <p:txBody>
          <a:bodyPr/>
          <a:lstStyle>
            <a:lvl1pPr defTabSz="777240">
              <a:defRPr sz="2380"/>
            </a:lvl1pPr>
          </a:lstStyle>
          <a:p>
            <a:pPr/>
            <a:r>
              <a:t>Problem Setting: Bump Hunt</a:t>
            </a:r>
          </a:p>
        </p:txBody>
      </p:sp>
      <p:pic>
        <p:nvPicPr>
          <p:cNvPr id="144" name="Image" descr="Image"/>
          <p:cNvPicPr>
            <a:picLocks noChangeAspect="1"/>
          </p:cNvPicPr>
          <p:nvPr/>
        </p:nvPicPr>
        <p:blipFill>
          <a:blip r:embed="rId2">
            <a:extLst/>
          </a:blip>
          <a:stretch>
            <a:fillRect/>
          </a:stretch>
        </p:blipFill>
        <p:spPr>
          <a:xfrm>
            <a:off x="394087" y="820198"/>
            <a:ext cx="4442056" cy="4311408"/>
          </a:xfrm>
          <a:prstGeom prst="rect">
            <a:avLst/>
          </a:prstGeom>
          <a:ln w="12700">
            <a:miter lim="400000"/>
          </a:ln>
        </p:spPr>
      </p:pic>
      <p:sp>
        <p:nvSpPr>
          <p:cNvPr id="145" name="Rectangle"/>
          <p:cNvSpPr/>
          <p:nvPr/>
        </p:nvSpPr>
        <p:spPr>
          <a:xfrm>
            <a:off x="1017444" y="3492843"/>
            <a:ext cx="400532" cy="1173516"/>
          </a:xfrm>
          <a:prstGeom prst="rect">
            <a:avLst/>
          </a:prstGeom>
          <a:ln w="25400">
            <a:solidFill>
              <a:srgbClr val="000000"/>
            </a:solidFill>
          </a:ln>
        </p:spPr>
        <p:txBody>
          <a:bodyPr lIns="0" tIns="0" rIns="0" bIns="0"/>
          <a:lstStyle/>
          <a:p>
            <a:pPr/>
          </a:p>
        </p:txBody>
      </p:sp>
      <p:sp>
        <p:nvSpPr>
          <p:cNvPr id="146" name="Rectangle"/>
          <p:cNvSpPr/>
          <p:nvPr/>
        </p:nvSpPr>
        <p:spPr>
          <a:xfrm>
            <a:off x="2161828" y="3492843"/>
            <a:ext cx="400532" cy="1173516"/>
          </a:xfrm>
          <a:prstGeom prst="rect">
            <a:avLst/>
          </a:prstGeom>
          <a:ln w="25400">
            <a:solidFill>
              <a:srgbClr val="FF453A"/>
            </a:solidFill>
          </a:ln>
        </p:spPr>
        <p:txBody>
          <a:bodyPr lIns="0" tIns="0" rIns="0" bIns="0"/>
          <a:lstStyle/>
          <a:p>
            <a:pPr/>
          </a:p>
        </p:txBody>
      </p:sp>
      <p:grpSp>
        <p:nvGrpSpPr>
          <p:cNvPr id="150" name="Group"/>
          <p:cNvGrpSpPr/>
          <p:nvPr/>
        </p:nvGrpSpPr>
        <p:grpSpPr>
          <a:xfrm>
            <a:off x="1614796" y="1543952"/>
            <a:ext cx="725792" cy="2055596"/>
            <a:chOff x="0" y="0"/>
            <a:chExt cx="725791" cy="2055594"/>
          </a:xfrm>
        </p:grpSpPr>
        <p:sp>
          <p:nvSpPr>
            <p:cNvPr id="147" name="Higgs"/>
            <p:cNvSpPr txBox="1"/>
            <p:nvPr/>
          </p:nvSpPr>
          <p:spPr>
            <a:xfrm>
              <a:off x="0" y="0"/>
              <a:ext cx="583903" cy="3048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lvl1pPr>
                <a:defRPr b="1" sz="1900">
                  <a:solidFill>
                    <a:srgbClr val="FF453A"/>
                  </a:solidFill>
                  <a:latin typeface="CMU Bright Roman"/>
                  <a:ea typeface="CMU Bright Roman"/>
                  <a:cs typeface="CMU Bright Roman"/>
                  <a:sym typeface="CMU Bright Roman"/>
                </a:defRPr>
              </a:lvl1pPr>
            </a:lstStyle>
            <a:p>
              <a:pPr/>
              <a:r>
                <a:t>Higgs</a:t>
              </a:r>
            </a:p>
          </p:txBody>
        </p:sp>
        <p:sp>
          <p:nvSpPr>
            <p:cNvPr id="148" name="Line"/>
            <p:cNvSpPr/>
            <p:nvPr/>
          </p:nvSpPr>
          <p:spPr>
            <a:xfrm>
              <a:off x="601639" y="213679"/>
              <a:ext cx="124153" cy="469580"/>
            </a:xfrm>
            <a:prstGeom prst="line">
              <a:avLst/>
            </a:prstGeom>
            <a:noFill/>
            <a:ln w="25400" cap="flat">
              <a:solidFill>
                <a:srgbClr val="FF453A"/>
              </a:solidFill>
              <a:prstDash val="solid"/>
              <a:round/>
              <a:tailEnd type="triangle" w="med" len="med"/>
            </a:ln>
            <a:effectLst>
              <a:outerShdw sx="100000" sy="100000" kx="0" ky="0" algn="b" rotWithShape="0" blurRad="38100" dist="20000" dir="5400000">
                <a:srgbClr val="000000">
                  <a:alpha val="38000"/>
                </a:srgbClr>
              </a:outerShdw>
            </a:effectLst>
          </p:spPr>
          <p:txBody>
            <a:bodyPr wrap="square" lIns="0" tIns="0" rIns="0" bIns="0" numCol="1" anchor="t">
              <a:noAutofit/>
            </a:bodyPr>
            <a:lstStyle/>
            <a:p>
              <a:pPr/>
            </a:p>
          </p:txBody>
        </p:sp>
        <p:sp>
          <p:nvSpPr>
            <p:cNvPr id="149" name="Line"/>
            <p:cNvSpPr/>
            <p:nvPr/>
          </p:nvSpPr>
          <p:spPr>
            <a:xfrm flipH="1">
              <a:off x="605878" y="226207"/>
              <a:ext cx="1" cy="1829388"/>
            </a:xfrm>
            <a:prstGeom prst="line">
              <a:avLst/>
            </a:prstGeom>
            <a:noFill/>
            <a:ln w="25400" cap="flat">
              <a:solidFill>
                <a:srgbClr val="FF453A"/>
              </a:solidFill>
              <a:prstDash val="solid"/>
              <a:round/>
              <a:tailEnd type="triangle" w="med" len="med"/>
            </a:ln>
            <a:effectLst>
              <a:outerShdw sx="100000" sy="100000" kx="0" ky="0" algn="b" rotWithShape="0" blurRad="38100" dist="20000" dir="5400000">
                <a:srgbClr val="000000">
                  <a:alpha val="38000"/>
                </a:srgbClr>
              </a:outerShdw>
            </a:effectLst>
          </p:spPr>
          <p:txBody>
            <a:bodyPr wrap="square" lIns="0" tIns="0" rIns="0" bIns="0" numCol="1" anchor="t">
              <a:noAutofit/>
            </a:bodyPr>
            <a:lstStyle/>
            <a:p>
              <a:pPr/>
            </a:p>
          </p:txBody>
        </p:sp>
      </p:grpSp>
      <p:sp>
        <p:nvSpPr>
          <p:cNvPr id="151" name="Google Shape;111;p20"/>
          <p:cNvSpPr txBox="1"/>
          <p:nvPr>
            <p:ph type="body" sz="half" idx="1"/>
          </p:nvPr>
        </p:nvSpPr>
        <p:spPr>
          <a:xfrm>
            <a:off x="5166612" y="1030069"/>
            <a:ext cx="3417707" cy="3416401"/>
          </a:xfrm>
          <a:prstGeom prst="rect">
            <a:avLst/>
          </a:prstGeom>
        </p:spPr>
        <p:txBody>
          <a:bodyPr/>
          <a:lstStyle/>
          <a:p>
            <a:pPr>
              <a:defRPr sz="2200">
                <a:solidFill>
                  <a:srgbClr val="000000"/>
                </a:solidFill>
              </a:defRPr>
            </a:pPr>
            <a:r>
              <a:t>Task: Bump Hunt </a:t>
            </a:r>
          </a:p>
          <a:p>
            <a:pPr>
              <a:defRPr sz="2200">
                <a:solidFill>
                  <a:srgbClr val="000000"/>
                </a:solidFill>
              </a:defRPr>
            </a:pPr>
            <a:r>
              <a:t>in mass spectrum</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51">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51">
                                            <p:txEl>
                                              <p:pRg st="0" end="0"/>
                                            </p:txEl>
                                          </p:spTgt>
                                        </p:tgtEl>
                                        <p:attrNameLst>
                                          <p:attrName>style.visibility</p:attrName>
                                        </p:attrNameLst>
                                      </p:cBhvr>
                                      <p:to>
                                        <p:strVal val="visible"/>
                                      </p:to>
                                    </p:set>
                                  </p:childTnLst>
                                </p:cTn>
                              </p:par>
                            </p:childTnLst>
                          </p:cTn>
                        </p:par>
                        <p:par>
                          <p:cTn id="9" fill="hold">
                            <p:stCondLst>
                              <p:cond delay="0"/>
                            </p:stCondLst>
                            <p:childTnLst>
                              <p:par>
                                <p:cTn id="10" presetClass="entr" nodeType="afterEffect" presetSubtype="0" presetID="1" grpId="1" fill="hold">
                                  <p:stCondLst>
                                    <p:cond delay="0"/>
                                  </p:stCondLst>
                                  <p:iterate type="el" backwards="0">
                                    <p:tmAbs val="0"/>
                                  </p:iterate>
                                  <p:childTnLst>
                                    <p:set>
                                      <p:cBhvr>
                                        <p:cTn id="11" fill="hold"/>
                                        <p:tgtEl>
                                          <p:spTgt spid="151">
                                            <p:txEl>
                                              <p:pRg st="1" end="1"/>
                                            </p:txEl>
                                          </p:spTgt>
                                        </p:tgtEl>
                                        <p:attrNameLst>
                                          <p:attrName>style.visibility</p:attrName>
                                        </p:attrNameLst>
                                      </p:cBhvr>
                                      <p:to>
                                        <p:strVal val="visible"/>
                                      </p:to>
                                    </p:set>
                                  </p:childTnLst>
                                </p:cTn>
                              </p:par>
                            </p:childTnLst>
                          </p:cTn>
                        </p:par>
                        <p:par>
                          <p:cTn id="12" fill="hold">
                            <p:stCondLst>
                              <p:cond delay="0"/>
                            </p:stCondLst>
                            <p:childTnLst>
                              <p:par>
                                <p:cTn id="13" presetClass="entr" nodeType="afterEffect" presetSubtype="0" presetID="1" grpId="1" fill="hold">
                                  <p:stCondLst>
                                    <p:cond delay="0"/>
                                  </p:stCondLst>
                                  <p:iterate type="el" backwards="0">
                                    <p:tmAbs val="0"/>
                                  </p:iterate>
                                  <p:childTnLst>
                                    <p:set>
                                      <p:cBhvr>
                                        <p:cTn id="14" fill="hold"/>
                                        <p:tgtEl>
                                          <p:spTgt spid="15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2" fill="hold">
                                  <p:stCondLst>
                                    <p:cond delay="0"/>
                                  </p:stCondLst>
                                  <p:iterate type="el" backwards="0">
                                    <p:tmAbs val="0"/>
                                  </p:iterate>
                                  <p:childTnLst>
                                    <p:set>
                                      <p:cBhvr>
                                        <p:cTn id="18" fill="hold"/>
                                        <p:tgtEl>
                                          <p:spTgt spid="1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path" nodeType="clickEffect" presetSubtype="0" presetID="-1" grpId="3" accel="50000" decel="50000" fill="hold">
                                  <p:stCondLst>
                                    <p:cond delay="0"/>
                                  </p:stCondLst>
                                  <p:childTnLst>
                                    <p:animMotion path="M 0.000000 0.000000 L 0.125417 0.000000" origin="layout" pathEditMode="relative">
                                      <p:cBhvr>
                                        <p:cTn id="22" dur="3000" fill="hold"/>
                                        <p:tgtEl>
                                          <p:spTgt spid="145"/>
                                        </p:tgtEl>
                                        <p:attrNameLst>
                                          <p:attrName>ppt_x</p:attrName>
                                          <p:attrName>ppt_y</p:attrName>
                                        </p:attrNameLst>
                                      </p:cBhvr>
                                    </p:animMotion>
                                  </p:childTnLst>
                                </p:cTn>
                              </p:par>
                            </p:childTnLst>
                          </p:cTn>
                        </p:par>
                        <p:par>
                          <p:cTn id="23" fill="hold">
                            <p:stCondLst>
                              <p:cond delay="3000"/>
                            </p:stCondLst>
                            <p:childTnLst>
                              <p:par>
                                <p:cTn id="24" presetClass="entr" nodeType="afterEffect" presetSubtype="0" presetID="1" grpId="4" fill="hold">
                                  <p:stCondLst>
                                    <p:cond delay="0"/>
                                  </p:stCondLst>
                                  <p:iterate type="el" backwards="0">
                                    <p:tmAbs val="0"/>
                                  </p:iterate>
                                  <p:childTnLst>
                                    <p:set>
                                      <p:cBhvr>
                                        <p:cTn id="25" fill="hold"/>
                                        <p:tgtEl>
                                          <p:spTgt spid="146"/>
                                        </p:tgtEl>
                                        <p:attrNameLst>
                                          <p:attrName>style.visibility</p:attrName>
                                        </p:attrNameLst>
                                      </p:cBhvr>
                                      <p:to>
                                        <p:strVal val="visible"/>
                                      </p:to>
                                    </p:set>
                                  </p:childTnLst>
                                </p:cTn>
                              </p:par>
                            </p:childTnLst>
                          </p:cTn>
                        </p:par>
                        <p:par>
                          <p:cTn id="26" fill="hold">
                            <p:stCondLst>
                              <p:cond delay="0"/>
                            </p:stCondLst>
                            <p:childTnLst>
                              <p:par>
                                <p:cTn id="27" presetClass="emph" nodeType="afterEffect" presetSubtype="0" presetID="35" grpId="5" repeatCount="6000" fill="hold">
                                  <p:stCondLst>
                                    <p:cond delay="0"/>
                                  </p:stCondLst>
                                  <p:childTnLst>
                                    <p:anim calcmode="discrete" valueType="str">
                                      <p:cBhvr>
                                        <p:cTn id="28" dur="1000" fill="hold"/>
                                        <p:tgtEl>
                                          <p:spTgt spid="146"/>
                                        </p:tgtEl>
                                        <p:attrNameLst>
                                          <p:attrName>style.visibility</p:attrName>
                                        </p:attrNameLst>
                                      </p:cBhvr>
                                      <p:tavLst>
                                        <p:tav tm="0">
                                          <p:val>
                                            <p:strVal val="hidden"/>
                                          </p:val>
                                        </p:tav>
                                        <p:tav tm="50000">
                                          <p:val>
                                            <p:strVal val="visible"/>
                                          </p:val>
                                        </p:tav>
                                      </p:tavLst>
                                    </p:anim>
                                  </p:childTnLst>
                                </p:cTn>
                              </p:par>
                            </p:childTnLst>
                          </p:cTn>
                        </p:par>
                        <p:par>
                          <p:cTn id="29" fill="hold">
                            <p:stCondLst>
                              <p:cond delay="1000"/>
                            </p:stCondLst>
                            <p:childTnLst>
                              <p:par>
                                <p:cTn id="30" presetClass="entr" nodeType="afterEffect" presetSubtype="0" presetID="1" grpId="6" fill="hold">
                                  <p:stCondLst>
                                    <p:cond delay="0"/>
                                  </p:stCondLst>
                                  <p:iterate type="el" backwards="0">
                                    <p:tmAbs val="0"/>
                                  </p:iterate>
                                  <p:childTnLst>
                                    <p:set>
                                      <p:cBhvr>
                                        <p:cTn id="31" fill="hold"/>
                                        <p:tgtEl>
                                          <p:spTgt spid="15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5" grpId="2"/>
      <p:bldP build="whole" bldLvl="1" animBg="1" rev="0" advAuto="0" spid="146" grpId="4"/>
      <p:bldP build="p" bldLvl="5" animBg="1" rev="0" advAuto="0" spid="151" grpId="1"/>
      <p:bldP build="whole" bldLvl="1" animBg="1" rev="0" advAuto="0" spid="146" grpId="5"/>
      <p:bldP build="whole" bldLvl="1" animBg="1" rev="0" advAuto="0" spid="150" grpId="6"/>
    </p:bldLst>
  </p:timing>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39" name="Google Shape;85;p17"/>
          <p:cNvSpPr txBox="1"/>
          <p:nvPr>
            <p:ph type="title"/>
          </p:nvPr>
        </p:nvSpPr>
        <p:spPr>
          <a:prstGeom prst="rect">
            <a:avLst/>
          </a:prstGeom>
        </p:spPr>
        <p:txBody>
          <a:bodyPr/>
          <a:lstStyle>
            <a:lvl1pPr defTabSz="777240">
              <a:defRPr sz="2380"/>
            </a:lvl1pPr>
          </a:lstStyle>
          <a:p>
            <a:pPr/>
            <a:r>
              <a:t>Can we do better?</a:t>
            </a:r>
          </a:p>
        </p:txBody>
      </p:sp>
      <p:sp>
        <p:nvSpPr>
          <p:cNvPr id="240" name="Yes! Independence is a strong constraint.…"/>
          <p:cNvSpPr txBox="1"/>
          <p:nvPr/>
        </p:nvSpPr>
        <p:spPr>
          <a:xfrm>
            <a:off x="311699" y="2312528"/>
            <a:ext cx="8520601" cy="1092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defRPr sz="3400">
                <a:solidFill>
                  <a:srgbClr val="000000"/>
                </a:solidFill>
                <a:latin typeface="CMU Bright Roman"/>
                <a:ea typeface="CMU Bright Roman"/>
                <a:cs typeface="CMU Bright Roman"/>
                <a:sym typeface="CMU Bright Roman"/>
              </a:defRPr>
            </a:pPr>
            <a:r>
              <a:t>Yes! Independence is a strong constraint.</a:t>
            </a:r>
          </a:p>
          <a:p>
            <a:pPr>
              <a:defRPr sz="3400">
                <a:solidFill>
                  <a:srgbClr val="000000"/>
                </a:solidFill>
                <a:latin typeface="CMU Bright Roman"/>
                <a:ea typeface="CMU Bright Roman"/>
                <a:cs typeface="CMU Bright Roman"/>
                <a:sym typeface="CMU Bright Roman"/>
              </a:defRPr>
            </a:pPr>
            <a:r>
              <a:t>We can allow some controlled dependance.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40">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4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40">
                                            <p:txEl>
                                              <p:pRg st="1" end="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240" grpId="1"/>
    </p:bld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42" name="Google Shape;85;p17"/>
          <p:cNvSpPr txBox="1"/>
          <p:nvPr>
            <p:ph type="title"/>
          </p:nvPr>
        </p:nvSpPr>
        <p:spPr>
          <a:prstGeom prst="rect">
            <a:avLst/>
          </a:prstGeom>
        </p:spPr>
        <p:txBody>
          <a:bodyPr/>
          <a:lstStyle/>
          <a:p>
            <a:pPr defTabSz="740663">
              <a:defRPr sz="2268"/>
            </a:pPr>
            <a:r>
              <a:t>MoDe[</a:t>
            </a:r>
            <a:r>
              <a:rPr i="1">
                <a:latin typeface="CMU Serif Roman"/>
                <a:ea typeface="CMU Serif Roman"/>
                <a:cs typeface="CMU Serif Roman"/>
                <a:sym typeface="CMU Serif Roman"/>
              </a:rPr>
              <a:t>l</a:t>
            </a:r>
            <a:r>
              <a:t>] - Beyond Decorrelation</a:t>
            </a:r>
          </a:p>
        </p:txBody>
      </p:sp>
      <p:sp>
        <p:nvSpPr>
          <p:cNvPr id="243" name="How can we allow for some dependence without sculpting peaks?…"/>
          <p:cNvSpPr txBox="1"/>
          <p:nvPr/>
        </p:nvSpPr>
        <p:spPr>
          <a:xfrm>
            <a:off x="311699" y="1097262"/>
            <a:ext cx="8520601" cy="346410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defRPr sz="2000">
                <a:solidFill>
                  <a:srgbClr val="000000"/>
                </a:solidFill>
              </a:defRPr>
            </a:pPr>
            <a:r>
              <a:t>How can we allow for some dependence without sculpting peaks?</a:t>
            </a:r>
          </a:p>
          <a:p>
            <a:pPr>
              <a:defRPr sz="2000">
                <a:solidFill>
                  <a:srgbClr val="000000"/>
                </a:solidFill>
              </a:defRPr>
            </a:pPr>
          </a:p>
          <a:p>
            <a:pPr>
              <a:defRPr sz="2000">
                <a:solidFill>
                  <a:srgbClr val="000000"/>
                </a:solidFill>
              </a:defRPr>
            </a:pPr>
            <a:r>
              <a:t>                                </a:t>
            </a:r>
            <a14:m>
              <m:oMath>
                <m:sSubSup>
                  <m:e>
                    <m:r>
                      <a:rPr xmlns:a="http://schemas.openxmlformats.org/drawingml/2006/main" sz="2400" i="1">
                        <a:solidFill>
                          <a:srgbClr val="000000"/>
                        </a:solidFill>
                        <a:latin typeface="Cambria Math" panose="02040503050406030204" pitchFamily="18" charset="0"/>
                      </a:rPr>
                      <m:t>L</m:t>
                    </m:r>
                  </m:e>
                  <m:sub>
                    <m:r>
                      <a:rPr xmlns:a="http://schemas.openxmlformats.org/drawingml/2006/main" sz="2400" i="1">
                        <a:solidFill>
                          <a:srgbClr val="000000"/>
                        </a:solidFill>
                        <a:latin typeface="Cambria Math" panose="02040503050406030204" pitchFamily="18" charset="0"/>
                      </a:rPr>
                      <m:t>M</m:t>
                    </m:r>
                    <m:r>
                      <a:rPr xmlns:a="http://schemas.openxmlformats.org/drawingml/2006/main" sz="2400" i="1">
                        <a:solidFill>
                          <a:srgbClr val="000000"/>
                        </a:solidFill>
                        <a:latin typeface="Cambria Math" panose="02040503050406030204" pitchFamily="18" charset="0"/>
                      </a:rPr>
                      <m:t>o</m:t>
                    </m:r>
                    <m:r>
                      <a:rPr xmlns:a="http://schemas.openxmlformats.org/drawingml/2006/main" sz="2400" i="1">
                        <a:solidFill>
                          <a:srgbClr val="000000"/>
                        </a:solidFill>
                        <a:latin typeface="Cambria Math" panose="02040503050406030204" pitchFamily="18" charset="0"/>
                      </a:rPr>
                      <m:t>D</m:t>
                    </m:r>
                    <m:r>
                      <a:rPr xmlns:a="http://schemas.openxmlformats.org/drawingml/2006/main" sz="2400" i="1">
                        <a:solidFill>
                          <a:srgbClr val="000000"/>
                        </a:solidFill>
                        <a:latin typeface="Cambria Math" panose="02040503050406030204" pitchFamily="18" charset="0"/>
                      </a:rPr>
                      <m:t>e</m:t>
                    </m:r>
                  </m:sub>
                  <m:sup>
                    <m:r>
                      <a:rPr xmlns:a="http://schemas.openxmlformats.org/drawingml/2006/main" sz="2400" i="1">
                        <a:solidFill>
                          <a:srgbClr val="000000"/>
                        </a:solidFill>
                        <a:latin typeface="Cambria Math" panose="02040503050406030204" pitchFamily="18" charset="0"/>
                      </a:rPr>
                      <m:t>l</m:t>
                    </m:r>
                  </m:sup>
                </m:sSubSup>
                <m:r>
                  <a:rPr xmlns:a="http://schemas.openxmlformats.org/drawingml/2006/main" sz="2400" i="1">
                    <a:solidFill>
                      <a:srgbClr val="000000"/>
                    </a:solidFill>
                    <a:latin typeface="Cambria Math" panose="02040503050406030204" pitchFamily="18" charset="0"/>
                  </a:rPr>
                  <m:t>≡</m:t>
                </m:r>
                <m:limLow>
                  <m:e>
                    <m:r>
                      <a:rPr xmlns:a="http://schemas.openxmlformats.org/drawingml/2006/main" sz="2400" i="1">
                        <a:solidFill>
                          <a:srgbClr val="000000"/>
                        </a:solidFill>
                        <a:latin typeface="Cambria Math" panose="02040503050406030204" pitchFamily="18" charset="0"/>
                      </a:rPr>
                      <m:t>∑</m:t>
                    </m:r>
                  </m:e>
                  <m:lim>
                    <m:r>
                      <a:rPr xmlns:a="http://schemas.openxmlformats.org/drawingml/2006/main" sz="2400" i="1">
                        <a:solidFill>
                          <a:srgbClr val="000000"/>
                        </a:solidFill>
                        <a:latin typeface="Cambria Math" panose="02040503050406030204" pitchFamily="18" charset="0"/>
                      </a:rPr>
                      <m:t>m</m:t>
                    </m:r>
                  </m:lim>
                </m:limLow>
                <m:r>
                  <a:rPr xmlns:a="http://schemas.openxmlformats.org/drawingml/2006/main" sz="2400" i="1">
                    <a:solidFill>
                      <a:srgbClr val="000000"/>
                    </a:solidFill>
                    <a:latin typeface="Cambria Math" panose="02040503050406030204" pitchFamily="18" charset="0"/>
                  </a:rPr>
                  <m:t>∫</m:t>
                </m:r>
                <m:r>
                  <a:rPr xmlns:a="http://schemas.openxmlformats.org/drawingml/2006/main" sz="2400" i="1">
                    <a:solidFill>
                      <a:srgbClr val="000000"/>
                    </a:solidFill>
                    <a:latin typeface="Cambria Math" panose="02040503050406030204" pitchFamily="18" charset="0"/>
                  </a:rPr>
                  <m:t>|</m:t>
                </m:r>
                <m:sSub>
                  <m:e>
                    <m:r>
                      <a:rPr xmlns:a="http://schemas.openxmlformats.org/drawingml/2006/main" sz="2400" i="1">
                        <a:solidFill>
                          <a:srgbClr val="000000"/>
                        </a:solidFill>
                        <a:latin typeface="Cambria Math" panose="02040503050406030204" pitchFamily="18" charset="0"/>
                      </a:rPr>
                      <m:t>F</m:t>
                    </m:r>
                  </m:e>
                  <m:sub>
                    <m:r>
                      <a:rPr xmlns:a="http://schemas.openxmlformats.org/drawingml/2006/main" sz="2400" i="1">
                        <a:solidFill>
                          <a:srgbClr val="000000"/>
                        </a:solidFill>
                        <a:latin typeface="Cambria Math" panose="02040503050406030204" pitchFamily="18" charset="0"/>
                      </a:rPr>
                      <m:t>m</m:t>
                    </m:r>
                  </m:sub>
                </m:sSub>
                <m:r>
                  <a:rPr xmlns:a="http://schemas.openxmlformats.org/drawingml/2006/main" sz="2400" i="1">
                    <a:solidFill>
                      <a:srgbClr val="000000"/>
                    </a:solidFill>
                    <a:latin typeface="Cambria Math" panose="02040503050406030204" pitchFamily="18" charset="0"/>
                  </a:rPr>
                  <m:t>(</m:t>
                </m:r>
                <m:r>
                  <a:rPr xmlns:a="http://schemas.openxmlformats.org/drawingml/2006/main" sz="2400" i="1">
                    <a:solidFill>
                      <a:srgbClr val="000000"/>
                    </a:solidFill>
                    <a:latin typeface="Cambria Math" panose="02040503050406030204" pitchFamily="18" charset="0"/>
                  </a:rPr>
                  <m:t>s</m:t>
                </m:r>
                <m:r>
                  <a:rPr xmlns:a="http://schemas.openxmlformats.org/drawingml/2006/main" sz="2400" i="1">
                    <a:solidFill>
                      <a:srgbClr val="000000"/>
                    </a:solidFill>
                    <a:latin typeface="Cambria Math" panose="02040503050406030204" pitchFamily="18" charset="0"/>
                  </a:rPr>
                  <m:t>)</m:t>
                </m:r>
                <m:r>
                  <a:rPr xmlns:a="http://schemas.openxmlformats.org/drawingml/2006/main" sz="2400" i="1">
                    <a:solidFill>
                      <a:srgbClr val="000000"/>
                    </a:solidFill>
                    <a:latin typeface="Cambria Math" panose="02040503050406030204" pitchFamily="18" charset="0"/>
                  </a:rPr>
                  <m:t>-</m:t>
                </m:r>
                <m:sSubSup>
                  <m:e>
                    <m:r>
                      <a:rPr xmlns:a="http://schemas.openxmlformats.org/drawingml/2006/main" sz="2400" i="1">
                        <a:solidFill>
                          <a:srgbClr val="000000"/>
                        </a:solidFill>
                        <a:latin typeface="Cambria Math" panose="02040503050406030204" pitchFamily="18" charset="0"/>
                      </a:rPr>
                      <m:t>F</m:t>
                    </m:r>
                  </m:e>
                  <m:sub>
                    <m:r>
                      <a:rPr xmlns:a="http://schemas.openxmlformats.org/drawingml/2006/main" sz="2400" i="1">
                        <a:solidFill>
                          <a:srgbClr val="000000"/>
                        </a:solidFill>
                        <a:latin typeface="Cambria Math" panose="02040503050406030204" pitchFamily="18" charset="0"/>
                      </a:rPr>
                      <m:t>m</m:t>
                    </m:r>
                  </m:sub>
                  <m:sup>
                    <m:r>
                      <a:rPr xmlns:a="http://schemas.openxmlformats.org/drawingml/2006/main" sz="2400" i="1">
                        <a:solidFill>
                          <a:srgbClr val="000000"/>
                        </a:solidFill>
                        <a:latin typeface="Cambria Math" panose="02040503050406030204" pitchFamily="18" charset="0"/>
                      </a:rPr>
                      <m:t>l</m:t>
                    </m:r>
                  </m:sup>
                </m:sSubSup>
                <m:r>
                  <a:rPr xmlns:a="http://schemas.openxmlformats.org/drawingml/2006/main" sz="2400" i="1">
                    <a:solidFill>
                      <a:srgbClr val="000000"/>
                    </a:solidFill>
                    <a:latin typeface="Cambria Math" panose="02040503050406030204" pitchFamily="18" charset="0"/>
                  </a:rPr>
                  <m:t>(</m:t>
                </m:r>
                <m:r>
                  <a:rPr xmlns:a="http://schemas.openxmlformats.org/drawingml/2006/main" sz="2400" i="1">
                    <a:solidFill>
                      <a:srgbClr val="000000"/>
                    </a:solidFill>
                    <a:latin typeface="Cambria Math" panose="02040503050406030204" pitchFamily="18" charset="0"/>
                  </a:rPr>
                  <m:t>s</m:t>
                </m:r>
                <m:r>
                  <a:rPr xmlns:a="http://schemas.openxmlformats.org/drawingml/2006/main" sz="2400" i="1">
                    <a:solidFill>
                      <a:srgbClr val="000000"/>
                    </a:solidFill>
                    <a:latin typeface="Cambria Math" panose="02040503050406030204" pitchFamily="18" charset="0"/>
                  </a:rPr>
                  <m:t>)</m:t>
                </m:r>
                <m:sSup>
                  <m:e>
                    <m:r>
                      <a:rPr xmlns:a="http://schemas.openxmlformats.org/drawingml/2006/main" sz="2400" i="1">
                        <a:solidFill>
                          <a:srgbClr val="000000"/>
                        </a:solidFill>
                        <a:latin typeface="Cambria Math" panose="02040503050406030204" pitchFamily="18" charset="0"/>
                      </a:rPr>
                      <m:t>|</m:t>
                    </m:r>
                  </m:e>
                  <m:sup>
                    <m:r>
                      <a:rPr xmlns:a="http://schemas.openxmlformats.org/drawingml/2006/main" sz="2400" i="1">
                        <a:solidFill>
                          <a:srgbClr val="000000"/>
                        </a:solidFill>
                        <a:latin typeface="Cambria Math" panose="02040503050406030204" pitchFamily="18" charset="0"/>
                      </a:rPr>
                      <m:t>2</m:t>
                    </m:r>
                  </m:sup>
                </m:sSup>
                <m:r>
                  <a:rPr xmlns:a="http://schemas.openxmlformats.org/drawingml/2006/main" sz="2400" i="1">
                    <a:solidFill>
                      <a:srgbClr val="000000"/>
                    </a:solidFill>
                    <a:latin typeface="Cambria Math" panose="02040503050406030204" pitchFamily="18" charset="0"/>
                  </a:rPr>
                  <m:t>d</m:t>
                </m:r>
                <m:r>
                  <a:rPr xmlns:a="http://schemas.openxmlformats.org/drawingml/2006/main" sz="2400" i="1">
                    <a:solidFill>
                      <a:srgbClr val="000000"/>
                    </a:solidFill>
                    <a:latin typeface="Cambria Math" panose="02040503050406030204" pitchFamily="18" charset="0"/>
                  </a:rPr>
                  <m:t>s</m:t>
                </m:r>
              </m:oMath>
            </a14:m>
          </a:p>
          <a:p>
            <a:pPr>
              <a:defRPr sz="2000">
                <a:solidFill>
                  <a:srgbClr val="000000"/>
                </a:solidFill>
              </a:defRPr>
            </a:pPr>
          </a:p>
          <a:p>
            <a:pPr>
              <a:defRPr sz="2000">
                <a:solidFill>
                  <a:srgbClr val="000000"/>
                </a:solidFill>
                <a:latin typeface="CMU Bright Roman"/>
                <a:ea typeface="CMU Bright Roman"/>
                <a:cs typeface="CMU Bright Roman"/>
                <a:sym typeface="CMU Bright Roman"/>
              </a:defRPr>
            </a:pPr>
            <a:r>
              <a:t>Here, </a:t>
            </a:r>
            <a14:m>
              <m:oMath>
                <m:sSubSup>
                  <m:e>
                    <m:r>
                      <a:rPr xmlns:a="http://schemas.openxmlformats.org/drawingml/2006/main" sz="2250" i="1">
                        <a:solidFill>
                          <a:srgbClr val="000000"/>
                        </a:solidFill>
                        <a:latin typeface="Cambria Math" panose="02040503050406030204" pitchFamily="18" charset="0"/>
                      </a:rPr>
                      <m:t>F</m:t>
                    </m:r>
                  </m:e>
                  <m:sub>
                    <m:r>
                      <a:rPr xmlns:a="http://schemas.openxmlformats.org/drawingml/2006/main" sz="2250" i="1">
                        <a:solidFill>
                          <a:srgbClr val="000000"/>
                        </a:solidFill>
                        <a:latin typeface="Cambria Math" panose="02040503050406030204" pitchFamily="18" charset="0"/>
                      </a:rPr>
                      <m:t>m</m:t>
                    </m:r>
                  </m:sub>
                  <m:sup>
                    <m:r>
                      <a:rPr xmlns:a="http://schemas.openxmlformats.org/drawingml/2006/main" sz="2250" i="1">
                        <a:solidFill>
                          <a:srgbClr val="000000"/>
                        </a:solidFill>
                        <a:latin typeface="Cambria Math" panose="02040503050406030204" pitchFamily="18" charset="0"/>
                      </a:rPr>
                      <m:t>0</m:t>
                    </m:r>
                  </m:sup>
                </m:sSubSup>
              </m:oMath>
            </a14:m>
            <a:r>
              <a:t> has been replaced by</a:t>
            </a:r>
          </a:p>
          <a:p>
            <a:pPr>
              <a:defRPr sz="2000">
                <a:solidFill>
                  <a:srgbClr val="000000"/>
                </a:solidFill>
                <a:latin typeface="CMU Bright Roman"/>
                <a:ea typeface="CMU Bright Roman"/>
                <a:cs typeface="CMU Bright Roman"/>
                <a:sym typeface="CMU Bright Roman"/>
              </a:defRPr>
            </a:pPr>
          </a:p>
          <a:p>
            <a:pPr>
              <a:defRPr sz="2000">
                <a:solidFill>
                  <a:srgbClr val="000000"/>
                </a:solidFill>
                <a:latin typeface="CMU Bright Roman"/>
                <a:ea typeface="CMU Bright Roman"/>
                <a:cs typeface="CMU Bright Roman"/>
                <a:sym typeface="CMU Bright Roman"/>
              </a:defRPr>
            </a:pPr>
            <a:r>
              <a:t>                                   </a:t>
            </a:r>
            <a14:m>
              <m:oMath>
                <m:sSubSup>
                  <m:e>
                    <m:r>
                      <a:rPr xmlns:a="http://schemas.openxmlformats.org/drawingml/2006/main" sz="2200" i="1">
                        <a:solidFill>
                          <a:srgbClr val="000000"/>
                        </a:solidFill>
                        <a:latin typeface="Cambria Math" panose="02040503050406030204" pitchFamily="18" charset="0"/>
                      </a:rPr>
                      <m:t>F</m:t>
                    </m:r>
                  </m:e>
                  <m:sub>
                    <m:r>
                      <a:rPr xmlns:a="http://schemas.openxmlformats.org/drawingml/2006/main" sz="2200" i="1">
                        <a:solidFill>
                          <a:srgbClr val="000000"/>
                        </a:solidFill>
                        <a:latin typeface="Cambria Math" panose="02040503050406030204" pitchFamily="18" charset="0"/>
                      </a:rPr>
                      <m:t>m</m:t>
                    </m:r>
                  </m:sub>
                  <m:sup>
                    <m:r>
                      <a:rPr xmlns:a="http://schemas.openxmlformats.org/drawingml/2006/main" sz="2200" i="1">
                        <a:solidFill>
                          <a:srgbClr val="000000"/>
                        </a:solidFill>
                        <a:latin typeface="Cambria Math" panose="02040503050406030204" pitchFamily="18" charset="0"/>
                      </a:rPr>
                      <m:t>l</m:t>
                    </m:r>
                  </m:sup>
                </m:sSubSup>
                <m:r>
                  <a:rPr xmlns:a="http://schemas.openxmlformats.org/drawingml/2006/main" sz="2200" i="1">
                    <a:solidFill>
                      <a:srgbClr val="000000"/>
                    </a:solidFill>
                    <a:latin typeface="Cambria Math" panose="02040503050406030204" pitchFamily="18" charset="0"/>
                  </a:rPr>
                  <m:t>(</m:t>
                </m:r>
                <m:r>
                  <a:rPr xmlns:a="http://schemas.openxmlformats.org/drawingml/2006/main" sz="2200" i="1">
                    <a:solidFill>
                      <a:srgbClr val="000000"/>
                    </a:solidFill>
                    <a:latin typeface="Cambria Math" panose="02040503050406030204" pitchFamily="18" charset="0"/>
                  </a:rPr>
                  <m:t>s</m:t>
                </m:r>
                <m:r>
                  <a:rPr xmlns:a="http://schemas.openxmlformats.org/drawingml/2006/main" sz="2200" i="1">
                    <a:solidFill>
                      <a:srgbClr val="000000"/>
                    </a:solidFill>
                    <a:latin typeface="Cambria Math" panose="02040503050406030204" pitchFamily="18" charset="0"/>
                  </a:rPr>
                  <m:t>)</m:t>
                </m:r>
                <m:r>
                  <a:rPr xmlns:a="http://schemas.openxmlformats.org/drawingml/2006/main" sz="2200" i="1">
                    <a:solidFill>
                      <a:srgbClr val="000000"/>
                    </a:solidFill>
                    <a:latin typeface="Cambria Math" panose="02040503050406030204" pitchFamily="18" charset="0"/>
                  </a:rPr>
                  <m:t>=</m:t>
                </m:r>
                <m:limUpp>
                  <m:e>
                    <m:limLow>
                      <m:e>
                        <m:r>
                          <a:rPr xmlns:a="http://schemas.openxmlformats.org/drawingml/2006/main" sz="2200" i="1">
                            <a:solidFill>
                              <a:srgbClr val="000000"/>
                            </a:solidFill>
                            <a:latin typeface="Cambria Math" panose="02040503050406030204" pitchFamily="18" charset="0"/>
                          </a:rPr>
                          <m:t>∑</m:t>
                        </m:r>
                      </m:e>
                      <m:lim>
                        <m:r>
                          <a:rPr xmlns:a="http://schemas.openxmlformats.org/drawingml/2006/main" sz="2200" i="1">
                            <a:solidFill>
                              <a:srgbClr val="000000"/>
                            </a:solidFill>
                            <a:latin typeface="Cambria Math" panose="02040503050406030204" pitchFamily="18" charset="0"/>
                          </a:rPr>
                          <m:t>i</m:t>
                        </m:r>
                        <m:r>
                          <a:rPr xmlns:a="http://schemas.openxmlformats.org/drawingml/2006/main" sz="2200" i="1">
                            <a:solidFill>
                              <a:srgbClr val="000000"/>
                            </a:solidFill>
                            <a:latin typeface="Cambria Math" panose="02040503050406030204" pitchFamily="18" charset="0"/>
                          </a:rPr>
                          <m:t>=</m:t>
                        </m:r>
                        <m:r>
                          <a:rPr xmlns:a="http://schemas.openxmlformats.org/drawingml/2006/main" sz="2200" i="1">
                            <a:solidFill>
                              <a:srgbClr val="000000"/>
                            </a:solidFill>
                            <a:latin typeface="Cambria Math" panose="02040503050406030204" pitchFamily="18" charset="0"/>
                          </a:rPr>
                          <m:t>0</m:t>
                        </m:r>
                      </m:lim>
                    </m:limLow>
                  </m:e>
                  <m:lim>
                    <m:r>
                      <a:rPr xmlns:a="http://schemas.openxmlformats.org/drawingml/2006/main" sz="2200" i="1">
                        <a:solidFill>
                          <a:srgbClr val="000000"/>
                        </a:solidFill>
                        <a:latin typeface="Cambria Math" panose="02040503050406030204" pitchFamily="18" charset="0"/>
                      </a:rPr>
                      <m:t>l</m:t>
                    </m:r>
                  </m:lim>
                </m:limUpp>
                <m:sSub>
                  <m:e>
                    <m:r>
                      <a:rPr xmlns:a="http://schemas.openxmlformats.org/drawingml/2006/main" sz="2200" i="1">
                        <a:solidFill>
                          <a:srgbClr val="000000"/>
                        </a:solidFill>
                        <a:latin typeface="Cambria Math" panose="02040503050406030204" pitchFamily="18" charset="0"/>
                      </a:rPr>
                      <m:t>c</m:t>
                    </m:r>
                  </m:e>
                  <m:sub>
                    <m:r>
                      <a:rPr xmlns:a="http://schemas.openxmlformats.org/drawingml/2006/main" sz="2200" i="1">
                        <a:solidFill>
                          <a:srgbClr val="000000"/>
                        </a:solidFill>
                        <a:latin typeface="Cambria Math" panose="02040503050406030204" pitchFamily="18" charset="0"/>
                      </a:rPr>
                      <m:t>i</m:t>
                    </m:r>
                  </m:sub>
                </m:sSub>
                <m:r>
                  <a:rPr xmlns:a="http://schemas.openxmlformats.org/drawingml/2006/main" sz="2200" i="1">
                    <a:solidFill>
                      <a:srgbClr val="000000"/>
                    </a:solidFill>
                    <a:latin typeface="Cambria Math" panose="02040503050406030204" pitchFamily="18" charset="0"/>
                  </a:rPr>
                  <m:t>(</m:t>
                </m:r>
                <m:r>
                  <a:rPr xmlns:a="http://schemas.openxmlformats.org/drawingml/2006/main" sz="2200" i="1">
                    <a:solidFill>
                      <a:srgbClr val="000000"/>
                    </a:solidFill>
                    <a:latin typeface="Cambria Math" panose="02040503050406030204" pitchFamily="18" charset="0"/>
                  </a:rPr>
                  <m:t>s</m:t>
                </m:r>
                <m:r>
                  <a:rPr xmlns:a="http://schemas.openxmlformats.org/drawingml/2006/main" sz="2200" i="1">
                    <a:solidFill>
                      <a:srgbClr val="000000"/>
                    </a:solidFill>
                    <a:latin typeface="Cambria Math" panose="02040503050406030204" pitchFamily="18" charset="0"/>
                  </a:rPr>
                  <m:t>)</m:t>
                </m:r>
                <m:sSub>
                  <m:e>
                    <m:r>
                      <a:rPr xmlns:a="http://schemas.openxmlformats.org/drawingml/2006/main" sz="2200" i="1">
                        <a:solidFill>
                          <a:srgbClr val="000000"/>
                        </a:solidFill>
                        <a:latin typeface="Cambria Math" panose="02040503050406030204" pitchFamily="18" charset="0"/>
                      </a:rPr>
                      <m:t>P</m:t>
                    </m:r>
                  </m:e>
                  <m:sub>
                    <m:r>
                      <a:rPr xmlns:a="http://schemas.openxmlformats.org/drawingml/2006/main" sz="2200" i="1">
                        <a:solidFill>
                          <a:srgbClr val="000000"/>
                        </a:solidFill>
                        <a:latin typeface="Cambria Math" panose="02040503050406030204" pitchFamily="18" charset="0"/>
                      </a:rPr>
                      <m:t>i</m:t>
                    </m:r>
                  </m:sub>
                </m:sSub>
                <m:r>
                  <a:rPr xmlns:a="http://schemas.openxmlformats.org/drawingml/2006/main" sz="2200" i="1">
                    <a:solidFill>
                      <a:srgbClr val="000000"/>
                    </a:solidFill>
                    <a:latin typeface="Cambria Math" panose="02040503050406030204" pitchFamily="18" charset="0"/>
                  </a:rPr>
                  <m:t>(</m:t>
                </m:r>
                <m:limUpp>
                  <m:e>
                    <m:r>
                      <a:rPr xmlns:a="http://schemas.openxmlformats.org/drawingml/2006/main" sz="2200" i="1">
                        <a:solidFill>
                          <a:srgbClr val="000000"/>
                        </a:solidFill>
                        <a:latin typeface="Cambria Math" panose="02040503050406030204" pitchFamily="18" charset="0"/>
                      </a:rPr>
                      <m:t>m</m:t>
                    </m:r>
                  </m:e>
                  <m:lim>
                    <m:r>
                      <a:rPr xmlns:a="http://schemas.openxmlformats.org/drawingml/2006/main" sz="2200" i="1">
                        <a:solidFill>
                          <a:srgbClr val="000000"/>
                        </a:solidFill>
                        <a:latin typeface="Cambria Math" panose="02040503050406030204" pitchFamily="18" charset="0"/>
                      </a:rPr>
                      <m:t>˜</m:t>
                    </m:r>
                  </m:lim>
                </m:limUpp>
                <m:r>
                  <a:rPr xmlns:a="http://schemas.openxmlformats.org/drawingml/2006/main" sz="2200" i="1">
                    <a:solidFill>
                      <a:srgbClr val="000000"/>
                    </a:solidFill>
                    <a:latin typeface="Cambria Math" panose="02040503050406030204" pitchFamily="18" charset="0"/>
                  </a:rPr>
                  <m:t>)</m:t>
                </m:r>
              </m:oMath>
            </a14:m>
          </a:p>
          <a:p>
            <a:pPr>
              <a:lnSpc>
                <a:spcPct val="115000"/>
              </a:lnSpc>
              <a:defRPr b="1" sz="1800">
                <a:solidFill>
                  <a:srgbClr val="000000"/>
                </a:solidFill>
                <a:latin typeface="CMU Bright Roman"/>
                <a:ea typeface="CMU Bright Roman"/>
                <a:cs typeface="CMU Bright Roman"/>
                <a:sym typeface="CMU Bright Roman"/>
              </a:defRPr>
            </a:pPr>
            <a:r>
              <a:t>Allow for Legendre moments of orders up to </a:t>
            </a:r>
            <a:r>
              <a:rPr b="0" i="1"/>
              <a:t>l </a:t>
            </a:r>
            <a:r>
              <a:rPr b="0"/>
              <a:t>and penalize higher orders.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43">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4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4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24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24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24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1" fill="hold">
                                  <p:stCondLst>
                                    <p:cond delay="0"/>
                                  </p:stCondLst>
                                  <p:iterate type="el" backwards="0">
                                    <p:tmAbs val="0"/>
                                  </p:iterate>
                                  <p:childTnLst>
                                    <p:set>
                                      <p:cBhvr>
                                        <p:cTn id="28" fill="hold"/>
                                        <p:tgtEl>
                                          <p:spTgt spid="24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1" fill="hold">
                                  <p:stCondLst>
                                    <p:cond delay="0"/>
                                  </p:stCondLst>
                                  <p:iterate type="el" backwards="0">
                                    <p:tmAbs val="0"/>
                                  </p:iterate>
                                  <p:childTnLst>
                                    <p:set>
                                      <p:cBhvr>
                                        <p:cTn id="32" fill="hold"/>
                                        <p:tgtEl>
                                          <p:spTgt spid="24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1" fill="hold">
                                  <p:stCondLst>
                                    <p:cond delay="0"/>
                                  </p:stCondLst>
                                  <p:iterate type="el" backwards="0">
                                    <p:tmAbs val="0"/>
                                  </p:iterate>
                                  <p:childTnLst>
                                    <p:set>
                                      <p:cBhvr>
                                        <p:cTn id="36" fill="hold"/>
                                        <p:tgtEl>
                                          <p:spTgt spid="243">
                                            <p:txEl>
                                              <p:pRg st="7" end="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243" grpId="1"/>
    </p:bld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Google Shape;110;p20"/>
          <p:cNvSpPr txBox="1"/>
          <p:nvPr>
            <p:ph type="title"/>
          </p:nvPr>
        </p:nvSpPr>
        <p:spPr>
          <a:prstGeom prst="rect">
            <a:avLst/>
          </a:prstGeom>
        </p:spPr>
        <p:txBody>
          <a:bodyPr/>
          <a:lstStyle>
            <a:lvl1pPr defTabSz="777240">
              <a:defRPr sz="2380"/>
            </a:lvl1pPr>
          </a:lstStyle>
          <a:p>
            <a:pPr/>
            <a:r>
              <a:t>Flattening the peak (to first order)</a:t>
            </a:r>
          </a:p>
        </p:txBody>
      </p:sp>
      <p:pic>
        <p:nvPicPr>
          <p:cNvPr id="246" name="fpr1.gif" descr="fpr1.gif"/>
          <p:cNvPicPr>
            <a:picLocks noChangeAspect="0"/>
          </p:cNvPicPr>
          <p:nvPr/>
        </p:nvPicPr>
        <p:blipFill>
          <a:blip r:embed="rId2">
            <a:extLst/>
          </a:blip>
          <a:stretch>
            <a:fillRect/>
          </a:stretch>
        </p:blipFill>
        <p:spPr>
          <a:xfrm>
            <a:off x="81334" y="1020009"/>
            <a:ext cx="4318001" cy="3886201"/>
          </a:xfrm>
          <a:prstGeom prst="rect">
            <a:avLst/>
          </a:prstGeom>
          <a:ln w="12700">
            <a:miter lim="400000"/>
          </a:ln>
        </p:spPr>
      </p:pic>
      <p:pic>
        <p:nvPicPr>
          <p:cNvPr id="247" name="hist1.gif" descr="hist1.gif"/>
          <p:cNvPicPr>
            <a:picLocks noChangeAspect="0"/>
          </p:cNvPicPr>
          <p:nvPr/>
        </p:nvPicPr>
        <p:blipFill>
          <a:blip r:embed="rId3">
            <a:extLst/>
          </a:blip>
          <a:stretch>
            <a:fillRect/>
          </a:stretch>
        </p:blipFill>
        <p:spPr>
          <a:xfrm>
            <a:off x="4744665" y="1020009"/>
            <a:ext cx="4318001" cy="3886201"/>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Google Shape;110;p20"/>
          <p:cNvSpPr txBox="1"/>
          <p:nvPr>
            <p:ph type="title"/>
          </p:nvPr>
        </p:nvSpPr>
        <p:spPr>
          <a:prstGeom prst="rect">
            <a:avLst/>
          </a:prstGeom>
        </p:spPr>
        <p:txBody>
          <a:bodyPr/>
          <a:lstStyle/>
          <a:p>
            <a:pPr defTabSz="740663">
              <a:defRPr sz="2268"/>
            </a:pPr>
            <a:r>
              <a:t>MoDe[</a:t>
            </a:r>
            <a:r>
              <a:rPr i="1">
                <a:latin typeface="CMU Serif Roman"/>
                <a:ea typeface="CMU Serif Roman"/>
                <a:cs typeface="CMU Serif Roman"/>
                <a:sym typeface="CMU Serif Roman"/>
              </a:rPr>
              <a:t>l</a:t>
            </a:r>
            <a:r>
              <a:t>] vs. Other Methods</a:t>
            </a:r>
          </a:p>
        </p:txBody>
      </p:sp>
      <p:pic>
        <p:nvPicPr>
          <p:cNvPr id="250" name="selectedbkg_t_sans.png" descr="selectedbkg_t_sans.png"/>
          <p:cNvPicPr>
            <a:picLocks noChangeAspect="1"/>
          </p:cNvPicPr>
          <p:nvPr/>
        </p:nvPicPr>
        <p:blipFill>
          <a:blip r:embed="rId2">
            <a:extLst/>
          </a:blip>
          <a:stretch>
            <a:fillRect/>
          </a:stretch>
        </p:blipFill>
        <p:spPr>
          <a:xfrm>
            <a:off x="1615479" y="735210"/>
            <a:ext cx="5913081" cy="4257419"/>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Rectangle"/>
          <p:cNvSpPr/>
          <p:nvPr/>
        </p:nvSpPr>
        <p:spPr>
          <a:xfrm>
            <a:off x="2227" y="-2815"/>
            <a:ext cx="2905996" cy="5149130"/>
          </a:xfrm>
          <a:prstGeom prst="rect">
            <a:avLst/>
          </a:prstGeom>
          <a:solidFill>
            <a:srgbClr val="535353"/>
          </a:solidFill>
          <a:ln w="12700">
            <a:miter lim="400000"/>
          </a:ln>
        </p:spPr>
        <p:txBody>
          <a:bodyPr lIns="0" tIns="0" rIns="0" bIns="0"/>
          <a:lstStyle/>
          <a:p>
            <a:pPr/>
          </a:p>
        </p:txBody>
      </p:sp>
      <p:sp>
        <p:nvSpPr>
          <p:cNvPr id="253" name="Google Shape;95;p18"/>
          <p:cNvSpPr txBox="1"/>
          <p:nvPr>
            <p:ph type="title"/>
          </p:nvPr>
        </p:nvSpPr>
        <p:spPr>
          <a:xfrm>
            <a:off x="5033812" y="81200"/>
            <a:ext cx="3982675" cy="572701"/>
          </a:xfrm>
          <a:prstGeom prst="rect">
            <a:avLst/>
          </a:prstGeom>
        </p:spPr>
        <p:txBody>
          <a:bodyPr>
            <a:noAutofit/>
          </a:bodyPr>
          <a:lstStyle/>
          <a:p>
            <a:pPr>
              <a:defRPr sz="2600"/>
            </a:pPr>
            <a:r>
              <a:t> Bias and Rejection Power</a:t>
            </a:r>
          </a:p>
          <a:p>
            <a:pPr>
              <a:defRPr sz="2600"/>
            </a:pPr>
          </a:p>
        </p:txBody>
      </p:sp>
      <p:sp>
        <p:nvSpPr>
          <p:cNvPr id="254" name="Google Shape;96;p18"/>
          <p:cNvSpPr txBox="1"/>
          <p:nvPr>
            <p:ph type="body" sz="quarter" idx="1"/>
          </p:nvPr>
        </p:nvSpPr>
        <p:spPr>
          <a:xfrm>
            <a:off x="311699" y="768200"/>
            <a:ext cx="2287051" cy="3416401"/>
          </a:xfrm>
          <a:prstGeom prst="rect">
            <a:avLst/>
          </a:prstGeom>
        </p:spPr>
        <p:txBody>
          <a:bodyPr/>
          <a:lstStyle/>
          <a:p>
            <a:pPr defTabSz="813816">
              <a:defRPr sz="1602"/>
            </a:pPr>
          </a:p>
          <a:p>
            <a:pPr defTabSz="813816">
              <a:spcBef>
                <a:spcPts val="1400"/>
              </a:spcBef>
              <a:defRPr sz="1602"/>
            </a:pPr>
            <a:r>
              <a:t>The flexibility beyond simple decorrelation provided by MoDe[1,2] results in improved performance i.e. our new classifiers have better rejection power (</a:t>
            </a:r>
            <a:r>
              <a:rPr>
                <a:latin typeface="Courier"/>
                <a:ea typeface="Courier"/>
                <a:cs typeface="Courier"/>
                <a:sym typeface="Courier"/>
              </a:rPr>
              <a:t>~</a:t>
            </a:r>
            <a:r>
              <a:t>20</a:t>
            </a:r>
            <a:r>
              <a:rPr i="1">
                <a:latin typeface="CMU Serif Roman"/>
                <a:ea typeface="CMU Serif Roman"/>
                <a:cs typeface="CMU Serif Roman"/>
                <a:sym typeface="CMU Serif Roman"/>
              </a:rPr>
              <a:t>% </a:t>
            </a:r>
            <a:r>
              <a:t>increase) and introduce no signal bias.</a:t>
            </a:r>
          </a:p>
        </p:txBody>
      </p:sp>
      <p:pic>
        <p:nvPicPr>
          <p:cNvPr id="255" name="bias2_sans.png" descr="bias2_sans.png"/>
          <p:cNvPicPr>
            <a:picLocks noChangeAspect="1"/>
          </p:cNvPicPr>
          <p:nvPr/>
        </p:nvPicPr>
        <p:blipFill>
          <a:blip r:embed="rId2">
            <a:extLst/>
          </a:blip>
          <a:stretch>
            <a:fillRect/>
          </a:stretch>
        </p:blipFill>
        <p:spPr>
          <a:xfrm>
            <a:off x="3228432" y="887568"/>
            <a:ext cx="5753822" cy="4142753"/>
          </a:xfrm>
          <a:prstGeom prst="rect">
            <a:avLst/>
          </a:prstGeom>
          <a:ln w="12700">
            <a:miter lim="400000"/>
          </a:ln>
        </p:spPr>
      </p:pic>
      <p:sp>
        <p:nvSpPr>
          <p:cNvPr id="256" name="Line"/>
          <p:cNvSpPr/>
          <p:nvPr/>
        </p:nvSpPr>
        <p:spPr>
          <a:xfrm>
            <a:off x="8432093" y="4099023"/>
            <a:ext cx="447642" cy="1"/>
          </a:xfrm>
          <a:prstGeom prst="line">
            <a:avLst/>
          </a:prstGeom>
          <a:ln w="25400">
            <a:solidFill>
              <a:schemeClr val="accent2">
                <a:lumOff val="-18666"/>
              </a:schemeClr>
            </a:solidFill>
            <a:tailEnd type="triangle"/>
          </a:ln>
          <a:effectLst>
            <a:outerShdw sx="100000" sy="100000" kx="0" ky="0" algn="b" rotWithShape="0" blurRad="38100" dist="20000" dir="5400000">
              <a:srgbClr val="000000">
                <a:alpha val="38000"/>
              </a:srgbClr>
            </a:outerShdw>
          </a:effectLst>
        </p:spPr>
        <p:txBody>
          <a:bodyPr lIns="0" tIns="0" rIns="0" bIns="0"/>
          <a:lstStyle/>
          <a:p>
            <a:pPr/>
          </a:p>
        </p:txBody>
      </p:sp>
      <p:sp>
        <p:nvSpPr>
          <p:cNvPr id="257" name="better"/>
          <p:cNvSpPr txBox="1"/>
          <p:nvPr/>
        </p:nvSpPr>
        <p:spPr>
          <a:xfrm>
            <a:off x="8432093" y="3872065"/>
            <a:ext cx="447642" cy="212561"/>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a:lnSpc>
                <a:spcPct val="115000"/>
              </a:lnSpc>
              <a:spcBef>
                <a:spcPts val="1600"/>
              </a:spcBef>
              <a:buClr>
                <a:srgbClr val="FFFFFF"/>
              </a:buClr>
              <a:buFont typeface="Helvetica"/>
              <a:defRPr sz="1300">
                <a:solidFill>
                  <a:srgbClr val="ADADAD"/>
                </a:solidFill>
                <a:latin typeface="CMU Serif Roman"/>
                <a:ea typeface="CMU Serif Roman"/>
                <a:cs typeface="CMU Serif Roman"/>
                <a:sym typeface="CMU Serif Roman"/>
              </a:defRPr>
            </a:lvl1pPr>
          </a:lstStyle>
          <a:p>
            <a:pPr/>
            <a:r>
              <a:t>better</a:t>
            </a:r>
          </a:p>
        </p:txBody>
      </p:sp>
      <p:sp>
        <p:nvSpPr>
          <p:cNvPr id="258" name="Line"/>
          <p:cNvSpPr/>
          <p:nvPr/>
        </p:nvSpPr>
        <p:spPr>
          <a:xfrm>
            <a:off x="6498958" y="4099023"/>
            <a:ext cx="1052383" cy="1"/>
          </a:xfrm>
          <a:prstGeom prst="line">
            <a:avLst/>
          </a:prstGeom>
          <a:ln w="25400">
            <a:solidFill>
              <a:schemeClr val="accent2"/>
            </a:solidFill>
            <a:miter lim="400000"/>
            <a:headEnd type="triangle" len="sm"/>
            <a:tailEnd type="triangle" len="sm"/>
          </a:ln>
          <a:effectLst>
            <a:outerShdw sx="100000" sy="100000" kx="0" ky="0" algn="b" rotWithShape="0" blurRad="38100" dist="20000" dir="5400000">
              <a:srgbClr val="000000">
                <a:alpha val="38000"/>
              </a:srgbClr>
            </a:outerShdw>
          </a:effectLst>
        </p:spPr>
        <p:txBody>
          <a:bodyPr lIns="0" tIns="0" rIns="0" bIns="0"/>
          <a:lstStyle/>
          <a:p>
            <a:pPr/>
          </a:p>
        </p:txBody>
      </p:sp>
      <p:sp>
        <p:nvSpPr>
          <p:cNvPr id="259" name="Improvement"/>
          <p:cNvSpPr txBox="1"/>
          <p:nvPr/>
        </p:nvSpPr>
        <p:spPr>
          <a:xfrm>
            <a:off x="6477703" y="4190576"/>
            <a:ext cx="1094894" cy="224478"/>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a:lnSpc>
                <a:spcPct val="115000"/>
              </a:lnSpc>
              <a:spcBef>
                <a:spcPts val="1600"/>
              </a:spcBef>
              <a:buClr>
                <a:srgbClr val="FFFFFF"/>
              </a:buClr>
              <a:buFont typeface="Helvetica"/>
              <a:defRPr>
                <a:solidFill>
                  <a:srgbClr val="ADADAD"/>
                </a:solidFill>
                <a:latin typeface="CMU Bright Roman"/>
                <a:ea typeface="CMU Bright Roman"/>
                <a:cs typeface="CMU Bright Roman"/>
                <a:sym typeface="CMU Bright Roman"/>
              </a:defRPr>
            </a:lvl1pPr>
          </a:lstStyle>
          <a:p>
            <a:pPr/>
            <a:r>
              <a:t>Improvement</a:t>
            </a:r>
          </a:p>
        </p:txBody>
      </p:sp>
      <p:sp>
        <p:nvSpPr>
          <p:cNvPr id="260" name="Equation"/>
          <p:cNvSpPr txBox="1"/>
          <p:nvPr/>
        </p:nvSpPr>
        <p:spPr>
          <a:xfrm>
            <a:off x="6777567" y="3906527"/>
            <a:ext cx="494494" cy="143638"/>
          </a:xfrm>
          <a:prstGeom prst="rect">
            <a:avLst/>
          </a:prstGeom>
          <a:ln w="12700">
            <a:miter lim="400000"/>
          </a:ln>
        </p:spPr>
        <p:txBody>
          <a:bodyPr wrap="none" lIns="0" tIns="0" rIns="0" bIns="0">
            <a:spAutoFit/>
          </a:bodyPr>
          <a:lstStyle/>
          <a:p>
            <a:pPr latinLnBrk="1">
              <a:defRPr sz="1800">
                <a:solidFill>
                  <a:srgbClr val="000000"/>
                </a:solidFill>
              </a:defRPr>
            </a:pPr>
            <a14:m>
              <m:oMathPara>
                <m:oMathParaPr>
                  <m:jc m:val="centerGroup"/>
                </m:oMathParaPr>
                <m:oMath>
                  <m:r>
                    <a:rPr xmlns:a="http://schemas.openxmlformats.org/drawingml/2006/main" sz="1300" i="1">
                      <a:solidFill>
                        <a:srgbClr val="FFFFFF"/>
                      </a:solidFill>
                      <a:latin typeface="Cambria Math" panose="02040503050406030204" pitchFamily="18" charset="0"/>
                    </a:rPr>
                    <m:t>≳</m:t>
                  </m:r>
                  <m:r>
                    <a:rPr xmlns:a="http://schemas.openxmlformats.org/drawingml/2006/main" sz="1300" i="1">
                      <a:solidFill>
                        <a:srgbClr val="FFFFFF"/>
                      </a:solidFill>
                      <a:latin typeface="Cambria Math" panose="02040503050406030204" pitchFamily="18" charset="0"/>
                    </a:rPr>
                    <m:t>20</m:t>
                  </m:r>
                  <m:r>
                    <a:rPr xmlns:a="http://schemas.openxmlformats.org/drawingml/2006/main" sz="1300" i="1">
                      <a:solidFill>
                        <a:srgbClr val="FFFFFF"/>
                      </a:solidFill>
                      <a:latin typeface="Cambria Math" panose="02040503050406030204" pitchFamily="18" charset="0"/>
                    </a:rPr>
                    <m:t>%</m:t>
                  </m:r>
                </m:oMath>
              </m:oMathPara>
            </a14:m>
            <a:endParaRPr sz="1300">
              <a:solidFill>
                <a:srgbClr val="FFFFFF"/>
              </a:solidFill>
            </a:endParaR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254"/>
                                        </p:tgtEl>
                                        <p:attrNameLst>
                                          <p:attrName>style.visibility</p:attrName>
                                        </p:attrNameLst>
                                      </p:cBhvr>
                                      <p:to>
                                        <p:strVal val="visible"/>
                                      </p:to>
                                    </p:set>
                                    <p:anim calcmode="lin" valueType="num">
                                      <p:cBhvr>
                                        <p:cTn id="7" dur="1000" fill="hold"/>
                                        <p:tgtEl>
                                          <p:spTgt spid="254"/>
                                        </p:tgtEl>
                                        <p:attrNameLst>
                                          <p:attrName>ppt_x</p:attrName>
                                        </p:attrNameLst>
                                      </p:cBhvr>
                                      <p:tavLst>
                                        <p:tav tm="0">
                                          <p:val>
                                            <p:strVal val="0-#ppt_w/2"/>
                                          </p:val>
                                        </p:tav>
                                        <p:tav tm="100000">
                                          <p:val>
                                            <p:strVal val="#ppt_x"/>
                                          </p:val>
                                        </p:tav>
                                      </p:tavLst>
                                    </p:anim>
                                    <p:anim calcmode="lin" valueType="num">
                                      <p:cBhvr>
                                        <p:cTn id="8" dur="1000" fill="hold"/>
                                        <p:tgtEl>
                                          <p:spTgt spid="25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Class="entr" nodeType="afterEffect" presetSubtype="8" presetID="2" grpId="2" fill="hold">
                                  <p:stCondLst>
                                    <p:cond delay="0"/>
                                  </p:stCondLst>
                                  <p:iterate type="el" backwards="0">
                                    <p:tmAbs val="0"/>
                                  </p:iterate>
                                  <p:childTnLst>
                                    <p:set>
                                      <p:cBhvr>
                                        <p:cTn id="11" fill="hold"/>
                                        <p:tgtEl>
                                          <p:spTgt spid="252"/>
                                        </p:tgtEl>
                                        <p:attrNameLst>
                                          <p:attrName>style.visibility</p:attrName>
                                        </p:attrNameLst>
                                      </p:cBhvr>
                                      <p:to>
                                        <p:strVal val="visible"/>
                                      </p:to>
                                    </p:set>
                                    <p:anim calcmode="lin" valueType="num">
                                      <p:cBhvr>
                                        <p:cTn id="12" dur="1000" fill="hold"/>
                                        <p:tgtEl>
                                          <p:spTgt spid="252"/>
                                        </p:tgtEl>
                                        <p:attrNameLst>
                                          <p:attrName>ppt_x</p:attrName>
                                        </p:attrNameLst>
                                      </p:cBhvr>
                                      <p:tavLst>
                                        <p:tav tm="0">
                                          <p:val>
                                            <p:strVal val="0-#ppt_w/2"/>
                                          </p:val>
                                        </p:tav>
                                        <p:tav tm="100000">
                                          <p:val>
                                            <p:strVal val="#ppt_x"/>
                                          </p:val>
                                        </p:tav>
                                      </p:tavLst>
                                    </p:anim>
                                    <p:anim calcmode="lin" valueType="num">
                                      <p:cBhvr>
                                        <p:cTn id="13" dur="1000" fill="hold"/>
                                        <p:tgtEl>
                                          <p:spTgt spid="252"/>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8" presetID="2" grpId="3" fill="hold">
                                  <p:stCondLst>
                                    <p:cond delay="0"/>
                                  </p:stCondLst>
                                  <p:iterate type="el" backwards="0">
                                    <p:tmAbs val="0"/>
                                  </p:iterate>
                                  <p:childTnLst>
                                    <p:set>
                                      <p:cBhvr>
                                        <p:cTn id="17" fill="hold"/>
                                        <p:tgtEl>
                                          <p:spTgt spid="260"/>
                                        </p:tgtEl>
                                        <p:attrNameLst>
                                          <p:attrName>style.visibility</p:attrName>
                                        </p:attrNameLst>
                                      </p:cBhvr>
                                      <p:to>
                                        <p:strVal val="visible"/>
                                      </p:to>
                                    </p:set>
                                    <p:anim calcmode="lin" valueType="num">
                                      <p:cBhvr>
                                        <p:cTn id="18" dur="1000" fill="hold"/>
                                        <p:tgtEl>
                                          <p:spTgt spid="260"/>
                                        </p:tgtEl>
                                        <p:attrNameLst>
                                          <p:attrName>ppt_x</p:attrName>
                                        </p:attrNameLst>
                                      </p:cBhvr>
                                      <p:tavLst>
                                        <p:tav tm="0">
                                          <p:val>
                                            <p:strVal val="0-#ppt_w/2"/>
                                          </p:val>
                                        </p:tav>
                                        <p:tav tm="100000">
                                          <p:val>
                                            <p:strVal val="#ppt_x"/>
                                          </p:val>
                                        </p:tav>
                                      </p:tavLst>
                                    </p:anim>
                                    <p:anim calcmode="lin" valueType="num">
                                      <p:cBhvr>
                                        <p:cTn id="19" dur="1000" fill="hold"/>
                                        <p:tgtEl>
                                          <p:spTgt spid="260"/>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Class="entr" nodeType="afterEffect" presetSubtype="8" presetID="2" grpId="4" fill="hold">
                                  <p:stCondLst>
                                    <p:cond delay="0"/>
                                  </p:stCondLst>
                                  <p:iterate type="el" backwards="0">
                                    <p:tmAbs val="0"/>
                                  </p:iterate>
                                  <p:childTnLst>
                                    <p:set>
                                      <p:cBhvr>
                                        <p:cTn id="22" fill="hold"/>
                                        <p:tgtEl>
                                          <p:spTgt spid="259"/>
                                        </p:tgtEl>
                                        <p:attrNameLst>
                                          <p:attrName>style.visibility</p:attrName>
                                        </p:attrNameLst>
                                      </p:cBhvr>
                                      <p:to>
                                        <p:strVal val="visible"/>
                                      </p:to>
                                    </p:set>
                                    <p:anim calcmode="lin" valueType="num">
                                      <p:cBhvr>
                                        <p:cTn id="23" dur="1000" fill="hold"/>
                                        <p:tgtEl>
                                          <p:spTgt spid="259"/>
                                        </p:tgtEl>
                                        <p:attrNameLst>
                                          <p:attrName>ppt_x</p:attrName>
                                        </p:attrNameLst>
                                      </p:cBhvr>
                                      <p:tavLst>
                                        <p:tav tm="0">
                                          <p:val>
                                            <p:strVal val="0-#ppt_w/2"/>
                                          </p:val>
                                        </p:tav>
                                        <p:tav tm="100000">
                                          <p:val>
                                            <p:strVal val="#ppt_x"/>
                                          </p:val>
                                        </p:tav>
                                      </p:tavLst>
                                    </p:anim>
                                    <p:anim calcmode="lin" valueType="num">
                                      <p:cBhvr>
                                        <p:cTn id="24" dur="1000" fill="hold"/>
                                        <p:tgtEl>
                                          <p:spTgt spid="259"/>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Class="entr" nodeType="afterEffect" presetSubtype="8" presetID="2" grpId="5" fill="hold">
                                  <p:stCondLst>
                                    <p:cond delay="0"/>
                                  </p:stCondLst>
                                  <p:iterate type="el" backwards="0">
                                    <p:tmAbs val="0"/>
                                  </p:iterate>
                                  <p:childTnLst>
                                    <p:set>
                                      <p:cBhvr>
                                        <p:cTn id="27" fill="hold"/>
                                        <p:tgtEl>
                                          <p:spTgt spid="258"/>
                                        </p:tgtEl>
                                        <p:attrNameLst>
                                          <p:attrName>style.visibility</p:attrName>
                                        </p:attrNameLst>
                                      </p:cBhvr>
                                      <p:to>
                                        <p:strVal val="visible"/>
                                      </p:to>
                                    </p:set>
                                    <p:anim calcmode="lin" valueType="num">
                                      <p:cBhvr>
                                        <p:cTn id="28" dur="1000" fill="hold"/>
                                        <p:tgtEl>
                                          <p:spTgt spid="258"/>
                                        </p:tgtEl>
                                        <p:attrNameLst>
                                          <p:attrName>ppt_x</p:attrName>
                                        </p:attrNameLst>
                                      </p:cBhvr>
                                      <p:tavLst>
                                        <p:tav tm="0">
                                          <p:val>
                                            <p:strVal val="0-#ppt_w/2"/>
                                          </p:val>
                                        </p:tav>
                                        <p:tav tm="100000">
                                          <p:val>
                                            <p:strVal val="#ppt_x"/>
                                          </p:val>
                                        </p:tav>
                                      </p:tavLst>
                                    </p:anim>
                                    <p:anim calcmode="lin" valueType="num">
                                      <p:cBhvr>
                                        <p:cTn id="29" dur="1000" fill="hold"/>
                                        <p:tgtEl>
                                          <p:spTgt spid="2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8" grpId="5"/>
      <p:bldP build="whole" bldLvl="1" animBg="1" rev="0" advAuto="0" spid="252" grpId="2"/>
      <p:bldP build="whole" bldLvl="1" animBg="1" rev="0" advAuto="0" spid="260" grpId="3"/>
      <p:bldP build="whole" bldLvl="1" animBg="1" rev="0" advAuto="0" spid="259" grpId="4"/>
      <p:bldP build="whole" bldLvl="1" animBg="1" rev="0" advAuto="0" spid="254" grpId="1"/>
    </p:bld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Line"/>
          <p:cNvSpPr/>
          <p:nvPr/>
        </p:nvSpPr>
        <p:spPr>
          <a:xfrm flipV="1">
            <a:off x="1903741" y="2346090"/>
            <a:ext cx="5336518" cy="658728"/>
          </a:xfrm>
          <a:prstGeom prst="line">
            <a:avLst/>
          </a:prstGeom>
          <a:ln w="76200">
            <a:solidFill>
              <a:srgbClr val="FFFFFF"/>
            </a:solidFill>
          </a:ln>
          <a:effectLst>
            <a:outerShdw sx="100000" sy="100000" kx="0" ky="0" algn="b" rotWithShape="0" blurRad="38100" dist="20000" dir="5400000">
              <a:srgbClr val="000000">
                <a:alpha val="38000"/>
              </a:srgbClr>
            </a:outerShdw>
          </a:effectLst>
        </p:spPr>
        <p:txBody>
          <a:bodyPr lIns="0" tIns="0" rIns="0" bIns="0"/>
          <a:lstStyle/>
          <a:p>
            <a:pPr/>
          </a:p>
        </p:txBody>
      </p:sp>
      <p:sp>
        <p:nvSpPr>
          <p:cNvPr id="263" name="Triangle"/>
          <p:cNvSpPr/>
          <p:nvPr/>
        </p:nvSpPr>
        <p:spPr>
          <a:xfrm>
            <a:off x="4417601" y="2690836"/>
            <a:ext cx="308798" cy="4050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FFFFF"/>
          </a:solidFill>
          <a:ln w="88900">
            <a:solidFill>
              <a:srgbClr val="FFFFFF"/>
            </a:solidFill>
          </a:ln>
        </p:spPr>
        <p:txBody>
          <a:bodyPr lIns="0" tIns="0" rIns="0" bIns="0"/>
          <a:lstStyle/>
          <a:p>
            <a:pPr/>
          </a:p>
        </p:txBody>
      </p:sp>
      <p:sp>
        <p:nvSpPr>
          <p:cNvPr id="264" name="MoDe"/>
          <p:cNvSpPr txBox="1"/>
          <p:nvPr/>
        </p:nvSpPr>
        <p:spPr>
          <a:xfrm>
            <a:off x="4219934" y="2285047"/>
            <a:ext cx="679203" cy="317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sz="2000">
                <a:latin typeface="CMU Bright Roman"/>
                <a:ea typeface="CMU Bright Roman"/>
                <a:cs typeface="CMU Bright Roman"/>
                <a:sym typeface="CMU Bright Roman"/>
              </a:defRPr>
            </a:lvl1pPr>
          </a:lstStyle>
          <a:p>
            <a:pPr/>
            <a:r>
              <a:t>MoDe</a:t>
            </a:r>
          </a:p>
        </p:txBody>
      </p:sp>
      <p:sp>
        <p:nvSpPr>
          <p:cNvPr id="265" name="Regularized Classifier…"/>
          <p:cNvSpPr txBox="1"/>
          <p:nvPr/>
        </p:nvSpPr>
        <p:spPr>
          <a:xfrm>
            <a:off x="6779409" y="1553019"/>
            <a:ext cx="2293492" cy="635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2000">
                <a:latin typeface="CMU Bright Roman"/>
                <a:ea typeface="CMU Bright Roman"/>
                <a:cs typeface="CMU Bright Roman"/>
                <a:sym typeface="CMU Bright Roman"/>
              </a:defRPr>
            </a:pPr>
            <a:r>
              <a:t>Regularized Classifier</a:t>
            </a:r>
          </a:p>
          <a:p>
            <a:pPr>
              <a:defRPr b="1" sz="2000">
                <a:latin typeface="CMU Bright Roman"/>
                <a:ea typeface="CMU Bright Roman"/>
                <a:cs typeface="CMU Bright Roman"/>
                <a:sym typeface="CMU Bright Roman"/>
              </a:defRPr>
            </a:pPr>
            <a:r>
              <a:t>(Decorrelation)</a:t>
            </a:r>
          </a:p>
        </p:txBody>
      </p:sp>
      <p:sp>
        <p:nvSpPr>
          <p:cNvPr id="266" name="Unbiased"/>
          <p:cNvSpPr txBox="1"/>
          <p:nvPr/>
        </p:nvSpPr>
        <p:spPr>
          <a:xfrm>
            <a:off x="6286577" y="3162887"/>
            <a:ext cx="985665" cy="317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sz="2000">
                <a:solidFill>
                  <a:srgbClr val="A7A7A7"/>
                </a:solidFill>
                <a:latin typeface="CMU Bright Roman"/>
                <a:ea typeface="CMU Bright Roman"/>
                <a:cs typeface="CMU Bright Roman"/>
                <a:sym typeface="CMU Bright Roman"/>
              </a:defRPr>
            </a:lvl1pPr>
          </a:lstStyle>
          <a:p>
            <a:pPr/>
            <a:r>
              <a:t>Unbiased</a:t>
            </a:r>
          </a:p>
        </p:txBody>
      </p:sp>
      <p:sp>
        <p:nvSpPr>
          <p:cNvPr id="267" name="Unconstrained…"/>
          <p:cNvSpPr txBox="1"/>
          <p:nvPr/>
        </p:nvSpPr>
        <p:spPr>
          <a:xfrm>
            <a:off x="1464172" y="1578419"/>
            <a:ext cx="1552824" cy="635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2000">
                <a:latin typeface="CMU Bright Roman"/>
                <a:ea typeface="CMU Bright Roman"/>
                <a:cs typeface="CMU Bright Roman"/>
                <a:sym typeface="CMU Bright Roman"/>
              </a:defRPr>
            </a:pPr>
            <a:r>
              <a:t>Unconstrained</a:t>
            </a:r>
          </a:p>
          <a:p>
            <a:pPr>
              <a:defRPr b="1" sz="2000">
                <a:latin typeface="CMU Bright Roman"/>
                <a:ea typeface="CMU Bright Roman"/>
                <a:cs typeface="CMU Bright Roman"/>
                <a:sym typeface="CMU Bright Roman"/>
              </a:defRPr>
            </a:pPr>
            <a:r>
              <a:t>Classifier</a:t>
            </a:r>
          </a:p>
        </p:txBody>
      </p:sp>
      <p:sp>
        <p:nvSpPr>
          <p:cNvPr id="268" name="Powerful"/>
          <p:cNvSpPr txBox="1"/>
          <p:nvPr/>
        </p:nvSpPr>
        <p:spPr>
          <a:xfrm>
            <a:off x="1768587" y="3162887"/>
            <a:ext cx="943993" cy="317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sz="2000">
                <a:solidFill>
                  <a:srgbClr val="A7A7A7"/>
                </a:solidFill>
                <a:latin typeface="CMU Bright Roman"/>
                <a:ea typeface="CMU Bright Roman"/>
                <a:cs typeface="CMU Bright Roman"/>
                <a:sym typeface="CMU Bright Roman"/>
              </a:defRPr>
            </a:lvl1pPr>
          </a:lstStyle>
          <a:p>
            <a:pPr/>
            <a:r>
              <a:t>Powerful</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6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6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265"/>
                                        </p:tgtEl>
                                        <p:attrNameLst>
                                          <p:attrName>style.visibility</p:attrName>
                                        </p:attrNameLst>
                                      </p:cBhvr>
                                      <p:to>
                                        <p:strVal val="visible"/>
                                      </p:to>
                                    </p:set>
                                  </p:childTnLst>
                                </p:cTn>
                              </p:par>
                            </p:childTnLst>
                          </p:cTn>
                        </p:par>
                        <p:par>
                          <p:cTn id="19" fill="hold">
                            <p:stCondLst>
                              <p:cond delay="0"/>
                            </p:stCondLst>
                            <p:childTnLst>
                              <p:par>
                                <p:cTn id="20" presetClass="emph" nodeType="afterEffect" presetSubtype="0" presetID="8" grpId="5" accel="50000" decel="50000" fill="hold">
                                  <p:stCondLst>
                                    <p:cond delay="1500"/>
                                  </p:stCondLst>
                                  <p:childTnLst>
                                    <p:animRot by="900000">
                                      <p:cBhvr>
                                        <p:cTn id="21" dur="1000" fill="hold"/>
                                        <p:tgtEl>
                                          <p:spTgt spid="262"/>
                                        </p:tgtEl>
                                        <p:attrNameLst>
                                          <p:attrName>r</p:attrName>
                                        </p:attrNameLst>
                                      </p:cBhvr>
                                    </p:animRot>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0" presetID="1" grpId="6" fill="hold">
                                  <p:stCondLst>
                                    <p:cond delay="0"/>
                                  </p:stCondLst>
                                  <p:iterate type="el" backwards="0">
                                    <p:tmAbs val="0"/>
                                  </p:iterate>
                                  <p:childTnLst>
                                    <p:set>
                                      <p:cBhvr>
                                        <p:cTn id="25" fill="hold"/>
                                        <p:tgtEl>
                                          <p:spTgt spid="264"/>
                                        </p:tgtEl>
                                        <p:attrNameLst>
                                          <p:attrName>style.visibility</p:attrName>
                                        </p:attrNameLst>
                                      </p:cBhvr>
                                      <p:to>
                                        <p:strVal val="visible"/>
                                      </p:to>
                                    </p:set>
                                  </p:childTnLst>
                                </p:cTn>
                              </p:par>
                            </p:childTnLst>
                          </p:cTn>
                        </p:par>
                        <p:par>
                          <p:cTn id="26" fill="hold">
                            <p:stCondLst>
                              <p:cond delay="0"/>
                            </p:stCondLst>
                            <p:childTnLst>
                              <p:par>
                                <p:cTn id="27" presetClass="emph" nodeType="afterEffect" presetSubtype="0" presetID="8" grpId="7" accel="50000" decel="50000" fill="hold">
                                  <p:stCondLst>
                                    <p:cond delay="0"/>
                                  </p:stCondLst>
                                  <p:childTnLst>
                                    <p:animRot by="-450000">
                                      <p:cBhvr>
                                        <p:cTn id="28" dur="1000" fill="hold"/>
                                        <p:tgtEl>
                                          <p:spTgt spid="262"/>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2" grpId="5"/>
      <p:bldP build="whole" bldLvl="1" animBg="1" rev="0" advAuto="0" spid="266" grpId="3"/>
      <p:bldP build="whole" bldLvl="1" animBg="1" rev="0" advAuto="0" spid="262" grpId="7"/>
      <p:bldP build="whole" bldLvl="1" animBg="1" rev="0" advAuto="0" spid="267" grpId="1"/>
      <p:bldP build="whole" bldLvl="1" animBg="1" rev="0" advAuto="0" spid="265" grpId="4"/>
      <p:bldP build="whole" bldLvl="1" animBg="1" rev="0" advAuto="0" spid="268" grpId="2"/>
      <p:bldP build="whole" bldLvl="1" animBg="1" rev="0" advAuto="0" spid="264" grpId="6"/>
    </p:bld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72" name="Questions?"/>
          <p:cNvSpPr txBox="1"/>
          <p:nvPr>
            <p:ph type="subTitle" sz="quarter" idx="1"/>
          </p:nvPr>
        </p:nvSpPr>
        <p:spPr>
          <a:xfrm>
            <a:off x="311699" y="2175449"/>
            <a:ext cx="8520602" cy="792602"/>
          </a:xfrm>
          <a:prstGeom prst="rect">
            <a:avLst/>
          </a:prstGeom>
        </p:spPr>
        <p:txBody>
          <a:bodyPr/>
          <a:lstStyle>
            <a:lvl1pPr>
              <a:defRPr b="1">
                <a:solidFill>
                  <a:srgbClr val="0A84FF"/>
                </a:solidFill>
              </a:defRPr>
            </a:lvl1pPr>
          </a:lstStyle>
          <a:p>
            <a:pPr/>
            <a:r>
              <a:t>Questions?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53" name="Google Shape;110;p20"/>
          <p:cNvSpPr txBox="1"/>
          <p:nvPr>
            <p:ph type="title"/>
          </p:nvPr>
        </p:nvSpPr>
        <p:spPr>
          <a:prstGeom prst="rect">
            <a:avLst/>
          </a:prstGeom>
        </p:spPr>
        <p:txBody>
          <a:bodyPr/>
          <a:lstStyle>
            <a:lvl1pPr defTabSz="777240">
              <a:defRPr sz="2380"/>
            </a:lvl1pPr>
          </a:lstStyle>
          <a:p>
            <a:pPr/>
            <a:r>
              <a:t>Problem Setting: Bump Hunt - Vast Amounts of Background</a:t>
            </a:r>
          </a:p>
        </p:txBody>
      </p:sp>
      <p:sp>
        <p:nvSpPr>
          <p:cNvPr id="154" name="Google Shape;111;p20"/>
          <p:cNvSpPr txBox="1"/>
          <p:nvPr>
            <p:ph type="body" sz="half" idx="1"/>
          </p:nvPr>
        </p:nvSpPr>
        <p:spPr>
          <a:xfrm>
            <a:off x="4957014" y="863550"/>
            <a:ext cx="3948610" cy="3416400"/>
          </a:xfrm>
          <a:prstGeom prst="rect">
            <a:avLst/>
          </a:prstGeom>
        </p:spPr>
        <p:txBody>
          <a:bodyPr/>
          <a:lstStyle/>
          <a:p>
            <a:pPr>
              <a:defRPr sz="2200">
                <a:solidFill>
                  <a:srgbClr val="000000"/>
                </a:solidFill>
              </a:defRPr>
            </a:pPr>
            <a:r>
              <a:t>Coming up with good observables that discriminate signal and background isn’t easy:</a:t>
            </a:r>
          </a:p>
          <a:p>
            <a:pPr>
              <a:defRPr sz="2200">
                <a:solidFill>
                  <a:schemeClr val="accent1">
                    <a:lumOff val="-5882"/>
                  </a:schemeClr>
                </a:solidFill>
              </a:defRPr>
            </a:pPr>
            <a:r>
              <a:t>Leverage the power</a:t>
            </a:r>
            <a:r>
              <a:t> ML to “clean up” the data</a:t>
            </a:r>
          </a:p>
        </p:txBody>
      </p:sp>
      <p:pic>
        <p:nvPicPr>
          <p:cNvPr id="155" name="Image" descr="Image"/>
          <p:cNvPicPr>
            <a:picLocks noChangeAspect="1"/>
          </p:cNvPicPr>
          <p:nvPr/>
        </p:nvPicPr>
        <p:blipFill>
          <a:blip r:embed="rId2">
            <a:extLst/>
          </a:blip>
          <a:stretch>
            <a:fillRect/>
          </a:stretch>
        </p:blipFill>
        <p:spPr>
          <a:xfrm>
            <a:off x="316066" y="1141763"/>
            <a:ext cx="4575646" cy="3201296"/>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54">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5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54">
                                            <p:txEl>
                                              <p:pRg st="1" end="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54"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57" name="Google Shape;110;p20"/>
          <p:cNvSpPr txBox="1"/>
          <p:nvPr>
            <p:ph type="title"/>
          </p:nvPr>
        </p:nvSpPr>
        <p:spPr>
          <a:prstGeom prst="rect">
            <a:avLst/>
          </a:prstGeom>
        </p:spPr>
        <p:txBody>
          <a:bodyPr/>
          <a:lstStyle>
            <a:lvl1pPr defTabSz="777240">
              <a:defRPr sz="2380"/>
            </a:lvl1pPr>
          </a:lstStyle>
          <a:p>
            <a:pPr/>
            <a:r>
              <a:t>Problem Setting: Bump Hunt - Using ML</a:t>
            </a:r>
          </a:p>
        </p:txBody>
      </p:sp>
      <p:sp>
        <p:nvSpPr>
          <p:cNvPr id="158" name="“High-level” jet properties"/>
          <p:cNvSpPr txBox="1"/>
          <p:nvPr/>
        </p:nvSpPr>
        <p:spPr>
          <a:xfrm>
            <a:off x="437735" y="918628"/>
            <a:ext cx="4167649" cy="544212"/>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a:lnSpc>
                <a:spcPct val="115000"/>
              </a:lnSpc>
              <a:defRPr sz="2600">
                <a:solidFill>
                  <a:srgbClr val="000000"/>
                </a:solidFill>
                <a:latin typeface="CMU Bright Roman"/>
                <a:ea typeface="CMU Bright Roman"/>
                <a:cs typeface="CMU Bright Roman"/>
                <a:sym typeface="CMU Bright Roman"/>
              </a:defRPr>
            </a:lvl1pPr>
          </a:lstStyle>
          <a:p>
            <a:pPr/>
            <a:r>
              <a:t>“High-level” jet properties</a:t>
            </a:r>
          </a:p>
        </p:txBody>
      </p:sp>
      <p:sp>
        <p:nvSpPr>
          <p:cNvPr id="159" name="Machine Learning…"/>
          <p:cNvSpPr/>
          <p:nvPr/>
        </p:nvSpPr>
        <p:spPr>
          <a:xfrm>
            <a:off x="5009877" y="1405315"/>
            <a:ext cx="3470286" cy="1220056"/>
          </a:xfrm>
          <a:prstGeom prst="rect">
            <a:avLst/>
          </a:prstGeom>
          <a:solidFill>
            <a:srgbClr val="212121"/>
          </a:solidFill>
          <a:ln w="12700">
            <a:miter lim="400000"/>
          </a:ln>
          <a:extLst>
            <a:ext uri="{C572A759-6A51-4108-AA02-DFA0A04FC94B}">
              <ma14:wrappingTextBoxFlag xmlns:ma14="http://schemas.microsoft.com/office/mac/drawingml/2011/main" val="1"/>
            </a:ext>
          </a:extLst>
        </p:spPr>
        <p:txBody>
          <a:bodyPr lIns="0" tIns="0" rIns="0" bIns="0" anchor="ctr"/>
          <a:lstStyle/>
          <a:p>
            <a:pPr algn="ctr">
              <a:defRPr sz="2700">
                <a:latin typeface="CMU Bright Roman"/>
                <a:ea typeface="CMU Bright Roman"/>
                <a:cs typeface="CMU Bright Roman"/>
                <a:sym typeface="CMU Bright Roman"/>
              </a:defRPr>
            </a:pPr>
            <a:r>
              <a:t>Machine Learning</a:t>
            </a:r>
          </a:p>
          <a:p>
            <a:pPr algn="ctr">
              <a:defRPr sz="2700">
                <a:latin typeface="CMU Bright Roman"/>
                <a:ea typeface="CMU Bright Roman"/>
                <a:cs typeface="CMU Bright Roman"/>
                <a:sym typeface="CMU Bright Roman"/>
              </a:defRPr>
            </a:pPr>
            <a:r>
              <a:t>Algorithm</a:t>
            </a:r>
          </a:p>
        </p:txBody>
      </p:sp>
      <p:sp>
        <p:nvSpPr>
          <p:cNvPr id="160" name="Jet Shape"/>
          <p:cNvSpPr/>
          <p:nvPr/>
        </p:nvSpPr>
        <p:spPr>
          <a:xfrm>
            <a:off x="1481491" y="1643510"/>
            <a:ext cx="1005573" cy="743666"/>
          </a:xfrm>
          <a:prstGeom prst="ellipse">
            <a:avLst/>
          </a:prstGeom>
          <a:solidFill>
            <a:schemeClr val="accent5">
              <a:satOff val="-22147"/>
              <a:lumOff val="-11843"/>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lgn="ctr">
              <a:defRPr sz="1500">
                <a:latin typeface="CMU Bright Roman"/>
                <a:ea typeface="CMU Bright Roman"/>
                <a:cs typeface="CMU Bright Roman"/>
                <a:sym typeface="CMU Bright Roman"/>
              </a:defRPr>
            </a:lvl1pPr>
          </a:lstStyle>
          <a:p>
            <a:pPr/>
            <a:r>
              <a:t>Jet Shape</a:t>
            </a:r>
          </a:p>
        </p:txBody>
      </p:sp>
      <p:sp>
        <p:nvSpPr>
          <p:cNvPr id="161" name="Energy Correlations"/>
          <p:cNvSpPr/>
          <p:nvPr/>
        </p:nvSpPr>
        <p:spPr>
          <a:xfrm>
            <a:off x="387355" y="2130042"/>
            <a:ext cx="1386417" cy="743666"/>
          </a:xfrm>
          <a:prstGeom prst="ellipse">
            <a:avLst/>
          </a:prstGeom>
          <a:solidFill>
            <a:schemeClr val="accent5">
              <a:satOff val="-22147"/>
              <a:lumOff val="-11843"/>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lgn="ctr">
              <a:defRPr sz="1600">
                <a:latin typeface="CMU Bright Roman"/>
                <a:ea typeface="CMU Bright Roman"/>
                <a:cs typeface="CMU Bright Roman"/>
                <a:sym typeface="CMU Bright Roman"/>
              </a:defRPr>
            </a:lvl1pPr>
          </a:lstStyle>
          <a:p>
            <a:pPr/>
            <a:r>
              <a:t>Energy Correlations</a:t>
            </a:r>
          </a:p>
        </p:txBody>
      </p:sp>
      <p:sp>
        <p:nvSpPr>
          <p:cNvPr id="162" name="N-subjetiness"/>
          <p:cNvSpPr/>
          <p:nvPr/>
        </p:nvSpPr>
        <p:spPr>
          <a:xfrm>
            <a:off x="1829258" y="2320466"/>
            <a:ext cx="1386417" cy="743666"/>
          </a:xfrm>
          <a:prstGeom prst="ellipse">
            <a:avLst/>
          </a:prstGeom>
          <a:solidFill>
            <a:schemeClr val="accent5">
              <a:satOff val="-22147"/>
              <a:lumOff val="-11843"/>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lgn="ctr">
              <a:defRPr sz="1600">
                <a:latin typeface="CMU Bright Roman"/>
                <a:ea typeface="CMU Bright Roman"/>
                <a:cs typeface="CMU Bright Roman"/>
                <a:sym typeface="CMU Bright Roman"/>
              </a:defRPr>
            </a:lvl1pPr>
          </a:lstStyle>
          <a:p>
            <a:pPr/>
            <a:r>
              <a:t>N-subjetiness</a:t>
            </a:r>
          </a:p>
        </p:txBody>
      </p:sp>
      <p:sp>
        <p:nvSpPr>
          <p:cNvPr id="163" name="Line"/>
          <p:cNvSpPr/>
          <p:nvPr/>
        </p:nvSpPr>
        <p:spPr>
          <a:xfrm>
            <a:off x="3387915" y="2130042"/>
            <a:ext cx="1474730" cy="1"/>
          </a:xfrm>
          <a:prstGeom prst="line">
            <a:avLst/>
          </a:prstGeom>
          <a:ln w="25400">
            <a:solidFill>
              <a:schemeClr val="accent1"/>
            </a:solidFill>
            <a:tailEnd type="triangle"/>
          </a:ln>
          <a:effectLst>
            <a:outerShdw sx="100000" sy="100000" kx="0" ky="0" algn="b" rotWithShape="0" blurRad="38100" dist="20000" dir="5400000">
              <a:srgbClr val="000000">
                <a:alpha val="38000"/>
              </a:srgbClr>
            </a:outerShdw>
          </a:effectLst>
        </p:spPr>
        <p:txBody>
          <a:bodyPr lIns="0" tIns="0" rIns="0" bIns="0"/>
          <a:lstStyle/>
          <a:p>
            <a:pPr/>
          </a:p>
        </p:txBody>
      </p:sp>
      <p:sp>
        <p:nvSpPr>
          <p:cNvPr id="164" name="Line"/>
          <p:cNvSpPr/>
          <p:nvPr/>
        </p:nvSpPr>
        <p:spPr>
          <a:xfrm>
            <a:off x="6745020" y="2835657"/>
            <a:ext cx="1" cy="953549"/>
          </a:xfrm>
          <a:prstGeom prst="line">
            <a:avLst/>
          </a:prstGeom>
          <a:ln w="25400">
            <a:solidFill>
              <a:schemeClr val="accent1"/>
            </a:solidFill>
            <a:tailEnd type="triangle"/>
          </a:ln>
          <a:effectLst>
            <a:outerShdw sx="100000" sy="100000" kx="0" ky="0" algn="b" rotWithShape="0" blurRad="38100" dist="20000" dir="5400000">
              <a:srgbClr val="000000">
                <a:alpha val="38000"/>
              </a:srgbClr>
            </a:outerShdw>
          </a:effectLst>
        </p:spPr>
        <p:txBody>
          <a:bodyPr lIns="0" tIns="0" rIns="0" bIns="0"/>
          <a:lstStyle/>
          <a:p>
            <a:pPr/>
          </a:p>
        </p:txBody>
      </p:sp>
      <p:sp>
        <p:nvSpPr>
          <p:cNvPr id="165" name="Discriminator"/>
          <p:cNvSpPr/>
          <p:nvPr/>
        </p:nvSpPr>
        <p:spPr>
          <a:xfrm>
            <a:off x="5900025" y="3999492"/>
            <a:ext cx="1689990" cy="714070"/>
          </a:xfrm>
          <a:prstGeom prst="rect">
            <a:avLst/>
          </a:prstGeom>
          <a:solidFill>
            <a:srgbClr val="A7A7A7"/>
          </a:solidFill>
          <a:ln w="12700">
            <a:miter lim="400000"/>
          </a:ln>
          <a:extLst>
            <a:ext uri="{C572A759-6A51-4108-AA02-DFA0A04FC94B}">
              <ma14:wrappingTextBoxFlag xmlns:ma14="http://schemas.microsoft.com/office/mac/drawingml/2011/main" val="1"/>
            </a:ext>
          </a:extLst>
        </p:spPr>
        <p:txBody>
          <a:bodyPr lIns="0" tIns="0" rIns="0" bIns="0" anchor="ctr"/>
          <a:lstStyle>
            <a:lvl1pPr algn="ctr">
              <a:defRPr sz="1800">
                <a:latin typeface="CMU Bright Roman"/>
                <a:ea typeface="CMU Bright Roman"/>
                <a:cs typeface="CMU Bright Roman"/>
                <a:sym typeface="CMU Bright Roman"/>
              </a:defRPr>
            </a:lvl1pPr>
          </a:lstStyle>
          <a:p>
            <a:pPr/>
            <a:r>
              <a:t>Discriminator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6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63"/>
                                        </p:tgtEl>
                                        <p:attrNameLst>
                                          <p:attrName>style.visibility</p:attrName>
                                        </p:attrNameLst>
                                      </p:cBhvr>
                                      <p:to>
                                        <p:strVal val="visible"/>
                                      </p:to>
                                    </p:set>
                                  </p:childTnLst>
                                </p:cTn>
                              </p:par>
                            </p:childTnLst>
                          </p:cTn>
                        </p:par>
                        <p:par>
                          <p:cTn id="19" fill="hold">
                            <p:stCondLst>
                              <p:cond delay="0"/>
                            </p:stCondLst>
                            <p:childTnLst>
                              <p:par>
                                <p:cTn id="20" presetClass="entr" nodeType="afterEffect" presetSubtype="0" presetID="1" grpId="5" fill="hold">
                                  <p:stCondLst>
                                    <p:cond delay="0"/>
                                  </p:stCondLst>
                                  <p:iterate type="el" backwards="0">
                                    <p:tmAbs val="0"/>
                                  </p:iterate>
                                  <p:childTnLst>
                                    <p:set>
                                      <p:cBhvr>
                                        <p:cTn id="21" fill="hold"/>
                                        <p:tgtEl>
                                          <p:spTgt spid="159"/>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0" presetID="1" grpId="6" fill="hold">
                                  <p:stCondLst>
                                    <p:cond delay="0"/>
                                  </p:stCondLst>
                                  <p:iterate type="el" backwards="0">
                                    <p:tmAbs val="0"/>
                                  </p:iterate>
                                  <p:childTnLst>
                                    <p:set>
                                      <p:cBhvr>
                                        <p:cTn id="25" fill="hold"/>
                                        <p:tgtEl>
                                          <p:spTgt spid="164"/>
                                        </p:tgtEl>
                                        <p:attrNameLst>
                                          <p:attrName>style.visibility</p:attrName>
                                        </p:attrNameLst>
                                      </p:cBhvr>
                                      <p:to>
                                        <p:strVal val="visible"/>
                                      </p:to>
                                    </p:set>
                                  </p:childTnLst>
                                </p:cTn>
                              </p:par>
                            </p:childTnLst>
                          </p:cTn>
                        </p:par>
                        <p:par>
                          <p:cTn id="26" fill="hold">
                            <p:stCondLst>
                              <p:cond delay="0"/>
                            </p:stCondLst>
                            <p:childTnLst>
                              <p:par>
                                <p:cTn id="27" presetClass="entr" nodeType="afterEffect" presetSubtype="0" presetID="1" grpId="7" fill="hold">
                                  <p:stCondLst>
                                    <p:cond delay="0"/>
                                  </p:stCondLst>
                                  <p:iterate type="el" backwards="0">
                                    <p:tmAbs val="0"/>
                                  </p:iterate>
                                  <p:childTnLst>
                                    <p:set>
                                      <p:cBhvr>
                                        <p:cTn id="28" fill="hold"/>
                                        <p:tgtEl>
                                          <p:spTgt spid="16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2" grpId="3"/>
      <p:bldP build="whole" bldLvl="1" animBg="1" rev="0" advAuto="0" spid="165" grpId="7"/>
      <p:bldP build="whole" bldLvl="1" animBg="1" rev="0" advAuto="0" spid="164" grpId="6"/>
      <p:bldP build="whole" bldLvl="1" animBg="1" rev="0" advAuto="0" spid="163" grpId="4"/>
      <p:bldP build="whole" bldLvl="1" animBg="1" rev="0" advAuto="0" spid="160" grpId="1"/>
      <p:bldP build="whole" bldLvl="1" animBg="1" rev="0" advAuto="0" spid="161" grpId="2"/>
      <p:bldP build="whole" bldLvl="1" animBg="1" rev="0" advAuto="0" spid="159" grpId="5"/>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67" name="Google Shape;110;p20"/>
          <p:cNvSpPr txBox="1"/>
          <p:nvPr>
            <p:ph type="title"/>
          </p:nvPr>
        </p:nvSpPr>
        <p:spPr>
          <a:prstGeom prst="rect">
            <a:avLst/>
          </a:prstGeom>
        </p:spPr>
        <p:txBody>
          <a:bodyPr/>
          <a:lstStyle>
            <a:lvl1pPr defTabSz="777240">
              <a:defRPr sz="2380"/>
            </a:lvl1pPr>
          </a:lstStyle>
          <a:p>
            <a:pPr/>
            <a:r>
              <a:t>Problem Setting: Bump Hunt - Using ML</a:t>
            </a:r>
          </a:p>
        </p:txBody>
      </p:sp>
      <p:sp>
        <p:nvSpPr>
          <p:cNvPr id="168" name="“Low-level” particle information"/>
          <p:cNvSpPr txBox="1"/>
          <p:nvPr/>
        </p:nvSpPr>
        <p:spPr>
          <a:xfrm>
            <a:off x="437735" y="918628"/>
            <a:ext cx="5302915" cy="544212"/>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a:lnSpc>
                <a:spcPct val="115000"/>
              </a:lnSpc>
              <a:defRPr sz="2600">
                <a:solidFill>
                  <a:srgbClr val="000000"/>
                </a:solidFill>
                <a:latin typeface="CMU Bright Roman"/>
                <a:ea typeface="CMU Bright Roman"/>
                <a:cs typeface="CMU Bright Roman"/>
                <a:sym typeface="CMU Bright Roman"/>
              </a:defRPr>
            </a:lvl1pPr>
          </a:lstStyle>
          <a:p>
            <a:pPr/>
            <a:r>
              <a:t>“Low-level” particle information</a:t>
            </a:r>
          </a:p>
        </p:txBody>
      </p:sp>
      <p:sp>
        <p:nvSpPr>
          <p:cNvPr id="169" name="Machine Learning…"/>
          <p:cNvSpPr/>
          <p:nvPr/>
        </p:nvSpPr>
        <p:spPr>
          <a:xfrm>
            <a:off x="5009877" y="1405315"/>
            <a:ext cx="3470286" cy="1220057"/>
          </a:xfrm>
          <a:prstGeom prst="rect">
            <a:avLst/>
          </a:prstGeom>
          <a:solidFill>
            <a:srgbClr val="212121"/>
          </a:solidFill>
          <a:ln w="12700">
            <a:miter lim="400000"/>
          </a:ln>
          <a:extLst>
            <a:ext uri="{C572A759-6A51-4108-AA02-DFA0A04FC94B}">
              <ma14:wrappingTextBoxFlag xmlns:ma14="http://schemas.microsoft.com/office/mac/drawingml/2011/main" val="1"/>
            </a:ext>
          </a:extLst>
        </p:spPr>
        <p:txBody>
          <a:bodyPr lIns="0" tIns="0" rIns="0" bIns="0" anchor="ctr"/>
          <a:lstStyle/>
          <a:p>
            <a:pPr algn="ctr">
              <a:defRPr sz="2700">
                <a:latin typeface="CMU Bright Roman"/>
                <a:ea typeface="CMU Bright Roman"/>
                <a:cs typeface="CMU Bright Roman"/>
                <a:sym typeface="CMU Bright Roman"/>
              </a:defRPr>
            </a:pPr>
            <a:r>
              <a:t>Machine Learning</a:t>
            </a:r>
          </a:p>
          <a:p>
            <a:pPr algn="ctr">
              <a:defRPr sz="2700">
                <a:latin typeface="CMU Bright Roman"/>
                <a:ea typeface="CMU Bright Roman"/>
                <a:cs typeface="CMU Bright Roman"/>
                <a:sym typeface="CMU Bright Roman"/>
              </a:defRPr>
            </a:pPr>
            <a:r>
              <a:t>Algorithm</a:t>
            </a:r>
          </a:p>
        </p:txBody>
      </p:sp>
      <p:sp>
        <p:nvSpPr>
          <p:cNvPr id="170" name="Four-momenta"/>
          <p:cNvSpPr/>
          <p:nvPr/>
        </p:nvSpPr>
        <p:spPr>
          <a:xfrm>
            <a:off x="-18277" y="1727567"/>
            <a:ext cx="1386417" cy="743666"/>
          </a:xfrm>
          <a:prstGeom prst="ellipse">
            <a:avLst/>
          </a:prstGeom>
          <a:solidFill>
            <a:schemeClr val="accent5">
              <a:satOff val="-22147"/>
              <a:lumOff val="-11843"/>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lgn="ctr">
              <a:defRPr sz="1500">
                <a:latin typeface="CMU Bright Roman"/>
                <a:ea typeface="CMU Bright Roman"/>
                <a:cs typeface="CMU Bright Roman"/>
                <a:sym typeface="CMU Bright Roman"/>
              </a:defRPr>
            </a:lvl1pPr>
          </a:lstStyle>
          <a:p>
            <a:pPr/>
            <a:r>
              <a:t>Four-momenta</a:t>
            </a:r>
          </a:p>
        </p:txBody>
      </p:sp>
      <p:sp>
        <p:nvSpPr>
          <p:cNvPr id="171" name="Line"/>
          <p:cNvSpPr/>
          <p:nvPr/>
        </p:nvSpPr>
        <p:spPr>
          <a:xfrm>
            <a:off x="3387915" y="2130042"/>
            <a:ext cx="1474730" cy="1"/>
          </a:xfrm>
          <a:prstGeom prst="line">
            <a:avLst/>
          </a:prstGeom>
          <a:ln w="25400">
            <a:solidFill>
              <a:schemeClr val="accent1"/>
            </a:solidFill>
            <a:tailEnd type="triangle"/>
          </a:ln>
          <a:effectLst>
            <a:outerShdw sx="100000" sy="100000" kx="0" ky="0" algn="b" rotWithShape="0" blurRad="38100" dist="20000" dir="5400000">
              <a:srgbClr val="000000">
                <a:alpha val="38000"/>
              </a:srgbClr>
            </a:outerShdw>
          </a:effectLst>
        </p:spPr>
        <p:txBody>
          <a:bodyPr lIns="0" tIns="0" rIns="0" bIns="0"/>
          <a:lstStyle/>
          <a:p>
            <a:pPr/>
          </a:p>
        </p:txBody>
      </p:sp>
      <p:sp>
        <p:nvSpPr>
          <p:cNvPr id="172" name="Line"/>
          <p:cNvSpPr/>
          <p:nvPr/>
        </p:nvSpPr>
        <p:spPr>
          <a:xfrm>
            <a:off x="6745020" y="2835657"/>
            <a:ext cx="1" cy="953549"/>
          </a:xfrm>
          <a:prstGeom prst="line">
            <a:avLst/>
          </a:prstGeom>
          <a:ln w="25400">
            <a:solidFill>
              <a:schemeClr val="accent1"/>
            </a:solidFill>
            <a:tailEnd type="triangle"/>
          </a:ln>
          <a:effectLst>
            <a:outerShdw sx="100000" sy="100000" kx="0" ky="0" algn="b" rotWithShape="0" blurRad="38100" dist="20000" dir="5400000">
              <a:srgbClr val="000000">
                <a:alpha val="38000"/>
              </a:srgbClr>
            </a:outerShdw>
          </a:effectLst>
        </p:spPr>
        <p:txBody>
          <a:bodyPr lIns="0" tIns="0" rIns="0" bIns="0"/>
          <a:lstStyle/>
          <a:p>
            <a:pPr/>
          </a:p>
        </p:txBody>
      </p:sp>
      <p:sp>
        <p:nvSpPr>
          <p:cNvPr id="173" name="Discriminator"/>
          <p:cNvSpPr/>
          <p:nvPr/>
        </p:nvSpPr>
        <p:spPr>
          <a:xfrm>
            <a:off x="5900025" y="3999492"/>
            <a:ext cx="1689990" cy="714070"/>
          </a:xfrm>
          <a:prstGeom prst="rect">
            <a:avLst/>
          </a:prstGeom>
          <a:solidFill>
            <a:srgbClr val="A7A7A7"/>
          </a:solidFill>
          <a:ln w="12700">
            <a:miter lim="400000"/>
          </a:ln>
          <a:extLst>
            <a:ext uri="{C572A759-6A51-4108-AA02-DFA0A04FC94B}">
              <ma14:wrappingTextBoxFlag xmlns:ma14="http://schemas.microsoft.com/office/mac/drawingml/2011/main" val="1"/>
            </a:ext>
          </a:extLst>
        </p:spPr>
        <p:txBody>
          <a:bodyPr lIns="0" tIns="0" rIns="0" bIns="0" anchor="ctr"/>
          <a:lstStyle>
            <a:lvl1pPr algn="ctr">
              <a:defRPr sz="1800">
                <a:latin typeface="CMU Bright Roman"/>
                <a:ea typeface="CMU Bright Roman"/>
                <a:cs typeface="CMU Bright Roman"/>
                <a:sym typeface="CMU Bright Roman"/>
              </a:defRPr>
            </a:lvl1pPr>
          </a:lstStyle>
          <a:p>
            <a:pPr/>
            <a:r>
              <a:t>Discriminator </a:t>
            </a:r>
          </a:p>
        </p:txBody>
      </p:sp>
      <p:sp>
        <p:nvSpPr>
          <p:cNvPr id="174" name="Global information"/>
          <p:cNvSpPr/>
          <p:nvPr/>
        </p:nvSpPr>
        <p:spPr>
          <a:xfrm>
            <a:off x="1904317" y="1727567"/>
            <a:ext cx="1386417" cy="743666"/>
          </a:xfrm>
          <a:prstGeom prst="ellipse">
            <a:avLst/>
          </a:prstGeom>
          <a:solidFill>
            <a:schemeClr val="accent5">
              <a:satOff val="-22147"/>
              <a:lumOff val="-11843"/>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lgn="ctr">
              <a:defRPr sz="1500">
                <a:latin typeface="CMU Bright Roman"/>
                <a:ea typeface="CMU Bright Roman"/>
                <a:cs typeface="CMU Bright Roman"/>
                <a:sym typeface="CMU Bright Roman"/>
              </a:defRPr>
            </a:lvl1pPr>
          </a:lstStyle>
          <a:p>
            <a:pPr/>
            <a:r>
              <a:t>Global information</a:t>
            </a:r>
          </a:p>
        </p:txBody>
      </p:sp>
      <p:sp>
        <p:nvSpPr>
          <p:cNvPr id="175" name="Plus Mark"/>
          <p:cNvSpPr/>
          <p:nvPr/>
        </p:nvSpPr>
        <p:spPr>
          <a:xfrm>
            <a:off x="1452528" y="1952738"/>
            <a:ext cx="354608" cy="354609"/>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8909" y="0"/>
                </a:moveTo>
                <a:cubicBezTo>
                  <a:pt x="8827" y="0"/>
                  <a:pt x="8758" y="68"/>
                  <a:pt x="8758" y="151"/>
                </a:cubicBezTo>
                <a:lnTo>
                  <a:pt x="8758" y="8694"/>
                </a:lnTo>
                <a:cubicBezTo>
                  <a:pt x="8758" y="8730"/>
                  <a:pt x="8730" y="8759"/>
                  <a:pt x="8693" y="8759"/>
                </a:cubicBezTo>
                <a:lnTo>
                  <a:pt x="151" y="8759"/>
                </a:lnTo>
                <a:cubicBezTo>
                  <a:pt x="68" y="8759"/>
                  <a:pt x="0" y="8826"/>
                  <a:pt x="0" y="8910"/>
                </a:cubicBezTo>
                <a:lnTo>
                  <a:pt x="0" y="12690"/>
                </a:lnTo>
                <a:cubicBezTo>
                  <a:pt x="0" y="12773"/>
                  <a:pt x="68" y="12841"/>
                  <a:pt x="151" y="12841"/>
                </a:cubicBezTo>
                <a:lnTo>
                  <a:pt x="8693" y="12841"/>
                </a:lnTo>
                <a:cubicBezTo>
                  <a:pt x="8730" y="12841"/>
                  <a:pt x="8758" y="12870"/>
                  <a:pt x="8758" y="12906"/>
                </a:cubicBezTo>
                <a:lnTo>
                  <a:pt x="8758" y="21449"/>
                </a:lnTo>
                <a:cubicBezTo>
                  <a:pt x="8758" y="21532"/>
                  <a:pt x="8826" y="21600"/>
                  <a:pt x="8909" y="21600"/>
                </a:cubicBezTo>
                <a:lnTo>
                  <a:pt x="12690" y="21600"/>
                </a:lnTo>
                <a:cubicBezTo>
                  <a:pt x="12773" y="21600"/>
                  <a:pt x="12841" y="21532"/>
                  <a:pt x="12841" y="21449"/>
                </a:cubicBezTo>
                <a:lnTo>
                  <a:pt x="12841" y="12906"/>
                </a:lnTo>
                <a:cubicBezTo>
                  <a:pt x="12841" y="12870"/>
                  <a:pt x="12870" y="12841"/>
                  <a:pt x="12906" y="12841"/>
                </a:cubicBezTo>
                <a:lnTo>
                  <a:pt x="21449" y="12841"/>
                </a:lnTo>
                <a:cubicBezTo>
                  <a:pt x="21531" y="12841"/>
                  <a:pt x="21600" y="12773"/>
                  <a:pt x="21599" y="12690"/>
                </a:cubicBezTo>
                <a:lnTo>
                  <a:pt x="21599" y="8910"/>
                </a:lnTo>
                <a:cubicBezTo>
                  <a:pt x="21599" y="8827"/>
                  <a:pt x="21532" y="8759"/>
                  <a:pt x="21449" y="8759"/>
                </a:cubicBezTo>
                <a:lnTo>
                  <a:pt x="12906" y="8759"/>
                </a:lnTo>
                <a:cubicBezTo>
                  <a:pt x="12870" y="8759"/>
                  <a:pt x="12841" y="8730"/>
                  <a:pt x="12841" y="8694"/>
                </a:cubicBezTo>
                <a:lnTo>
                  <a:pt x="12841" y="151"/>
                </a:lnTo>
                <a:cubicBezTo>
                  <a:pt x="12841" y="68"/>
                  <a:pt x="12773" y="0"/>
                  <a:pt x="12690" y="0"/>
                </a:cubicBezTo>
                <a:lnTo>
                  <a:pt x="8909" y="0"/>
                </a:lnTo>
                <a:close/>
              </a:path>
            </a:pathLst>
          </a:custGeom>
          <a:solidFill>
            <a:srgbClr val="212121"/>
          </a:solidFill>
          <a:ln w="12700">
            <a:miter lim="400000"/>
          </a:ln>
        </p:spPr>
        <p:txBody>
          <a:bodyPr lIns="0" tIns="0" rIns="0" bIns="0"/>
          <a:lstStyle/>
          <a:p>
            <a:p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77" name="Google Shape;110;p20"/>
          <p:cNvSpPr txBox="1"/>
          <p:nvPr>
            <p:ph type="title"/>
          </p:nvPr>
        </p:nvSpPr>
        <p:spPr>
          <a:prstGeom prst="rect">
            <a:avLst/>
          </a:prstGeom>
        </p:spPr>
        <p:txBody>
          <a:bodyPr/>
          <a:lstStyle>
            <a:lvl1pPr defTabSz="777240">
              <a:defRPr sz="2380"/>
            </a:lvl1pPr>
          </a:lstStyle>
          <a:p>
            <a:pPr/>
            <a:r>
              <a:t>Problem Setting: Bump Hunt - Using ML</a:t>
            </a:r>
          </a:p>
        </p:txBody>
      </p:sp>
      <p:sp>
        <p:nvSpPr>
          <p:cNvPr id="178" name="Google Shape;111;p20"/>
          <p:cNvSpPr txBox="1"/>
          <p:nvPr>
            <p:ph type="body" sz="half" idx="1"/>
          </p:nvPr>
        </p:nvSpPr>
        <p:spPr>
          <a:xfrm>
            <a:off x="311699" y="1842570"/>
            <a:ext cx="8520602" cy="1458360"/>
          </a:xfrm>
          <a:prstGeom prst="rect">
            <a:avLst/>
          </a:prstGeom>
        </p:spPr>
        <p:txBody>
          <a:bodyPr/>
          <a:lstStyle/>
          <a:p>
            <a:pPr defTabSz="740663">
              <a:defRPr sz="1782">
                <a:solidFill>
                  <a:srgbClr val="000000"/>
                </a:solidFill>
              </a:defRPr>
            </a:pPr>
            <a:r>
              <a:t>Offloads figuring out good discriminators (</a:t>
            </a:r>
            <a14:m>
              <m:oMath>
                <m:sSub>
                  <m:e>
                    <m:r>
                      <a:rPr xmlns:a="http://schemas.openxmlformats.org/drawingml/2006/main" sz="2150" i="1">
                        <a:solidFill>
                          <a:srgbClr val="000000"/>
                        </a:solidFill>
                        <a:latin typeface="Cambria Math" panose="02040503050406030204" pitchFamily="18" charset="0"/>
                      </a:rPr>
                      <m:t>τ</m:t>
                    </m:r>
                  </m:e>
                  <m:sub>
                    <m:r>
                      <a:rPr xmlns:a="http://schemas.openxmlformats.org/drawingml/2006/main" sz="2150" i="1">
                        <a:solidFill>
                          <a:srgbClr val="000000"/>
                        </a:solidFill>
                        <a:latin typeface="Cambria Math" panose="02040503050406030204" pitchFamily="18" charset="0"/>
                      </a:rPr>
                      <m:t>21</m:t>
                    </m:r>
                  </m:sub>
                </m:sSub>
              </m:oMath>
            </a14:m>
            <a:r>
              <a:t> for example) onto the “machine.”</a:t>
            </a:r>
          </a:p>
          <a:p>
            <a:pPr defTabSz="740663">
              <a:defRPr sz="1782">
                <a:solidFill>
                  <a:srgbClr val="000000"/>
                </a:solidFill>
              </a:defRPr>
            </a:pPr>
          </a:p>
          <a:p>
            <a:pPr defTabSz="740663">
              <a:defRPr sz="1782">
                <a:solidFill>
                  <a:srgbClr val="000000"/>
                </a:solidFill>
              </a:defRPr>
            </a:pPr>
            <a:r>
              <a:t>ML classifiers can be biased (more so than other techniques):</a:t>
            </a:r>
          </a:p>
          <a:p>
            <a:pPr defTabSz="740663">
              <a:defRPr sz="1782">
                <a:solidFill>
                  <a:srgbClr val="000000"/>
                </a:solidFill>
              </a:defRPr>
            </a:pPr>
            <a:r>
              <a:rPr>
                <a:solidFill>
                  <a:schemeClr val="accent1">
                    <a:lumOff val="-5882"/>
                  </a:schemeClr>
                </a:solidFill>
              </a:rPr>
              <a:t>Need a way to mitigate this bias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78">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7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7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7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178">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78"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Google Shape;110;p20"/>
          <p:cNvSpPr txBox="1"/>
          <p:nvPr>
            <p:ph type="title"/>
          </p:nvPr>
        </p:nvSpPr>
        <p:spPr>
          <a:prstGeom prst="rect">
            <a:avLst/>
          </a:prstGeom>
        </p:spPr>
        <p:txBody>
          <a:bodyPr/>
          <a:lstStyle>
            <a:lvl1pPr defTabSz="777240">
              <a:defRPr sz="2380"/>
            </a:lvl1pPr>
          </a:lstStyle>
          <a:p>
            <a:pPr/>
            <a:r>
              <a:t>The Naive Classifier (can be “too” good)</a:t>
            </a:r>
          </a:p>
        </p:txBody>
      </p:sp>
      <p:pic>
        <p:nvPicPr>
          <p:cNvPr id="181" name="selectedbkg_unconstrained_sans.png" descr="selectedbkg_unconstrained_sans.png"/>
          <p:cNvPicPr>
            <a:picLocks noChangeAspect="1"/>
          </p:cNvPicPr>
          <p:nvPr/>
        </p:nvPicPr>
        <p:blipFill>
          <a:blip r:embed="rId2">
            <a:extLst/>
          </a:blip>
          <a:stretch>
            <a:fillRect/>
          </a:stretch>
        </p:blipFill>
        <p:spPr>
          <a:xfrm>
            <a:off x="4681639" y="952500"/>
            <a:ext cx="4445001" cy="4000500"/>
          </a:xfrm>
          <a:prstGeom prst="rect">
            <a:avLst/>
          </a:prstGeom>
          <a:ln w="12700">
            <a:miter lim="400000"/>
          </a:ln>
        </p:spPr>
      </p:pic>
      <p:sp>
        <p:nvSpPr>
          <p:cNvPr id="182" name="Rectangle"/>
          <p:cNvSpPr/>
          <p:nvPr/>
        </p:nvSpPr>
        <p:spPr>
          <a:xfrm>
            <a:off x="4866256" y="4497912"/>
            <a:ext cx="4248970" cy="442163"/>
          </a:xfrm>
          <a:prstGeom prst="rect">
            <a:avLst/>
          </a:prstGeom>
          <a:solidFill>
            <a:srgbClr val="000000"/>
          </a:solidFill>
          <a:ln w="25400">
            <a:solidFill>
              <a:srgbClr val="000000"/>
            </a:solidFill>
          </a:ln>
        </p:spPr>
        <p:txBody>
          <a:bodyPr lIns="0" tIns="0" rIns="0" bIns="0"/>
          <a:lstStyle/>
          <a:p>
            <a:pPr/>
          </a:p>
        </p:txBody>
      </p:sp>
      <p:sp>
        <p:nvSpPr>
          <p:cNvPr id="183" name="Rectangle"/>
          <p:cNvSpPr/>
          <p:nvPr/>
        </p:nvSpPr>
        <p:spPr>
          <a:xfrm rot="16200000">
            <a:off x="3284886" y="2564038"/>
            <a:ext cx="3366351" cy="616964"/>
          </a:xfrm>
          <a:prstGeom prst="rect">
            <a:avLst/>
          </a:prstGeom>
          <a:solidFill>
            <a:srgbClr val="000000"/>
          </a:solidFill>
          <a:ln w="25400">
            <a:solidFill>
              <a:srgbClr val="000000"/>
            </a:solidFill>
          </a:ln>
        </p:spPr>
        <p:txBody>
          <a:bodyPr lIns="0" tIns="0" rIns="0" bIns="0"/>
          <a:lstStyle/>
          <a:p>
            <a:pPr/>
          </a:p>
        </p:txBody>
      </p:sp>
      <p:sp>
        <p:nvSpPr>
          <p:cNvPr id="184" name="Rectangle"/>
          <p:cNvSpPr/>
          <p:nvPr/>
        </p:nvSpPr>
        <p:spPr>
          <a:xfrm>
            <a:off x="5191957" y="782945"/>
            <a:ext cx="3754564" cy="378663"/>
          </a:xfrm>
          <a:prstGeom prst="rect">
            <a:avLst/>
          </a:prstGeom>
          <a:solidFill>
            <a:srgbClr val="000000"/>
          </a:solidFill>
          <a:ln w="25400">
            <a:solidFill>
              <a:srgbClr val="000000"/>
            </a:solidFill>
          </a:ln>
        </p:spPr>
        <p:txBody>
          <a:bodyPr lIns="0" tIns="0" rIns="0" bIns="0"/>
          <a:lstStyle/>
          <a:p>
            <a:pPr/>
          </a:p>
        </p:txBody>
      </p:sp>
      <p:pic>
        <p:nvPicPr>
          <p:cNvPr id="185" name="sig_bkg_log_sans.png" descr="sig_bkg_log_sans.png"/>
          <p:cNvPicPr>
            <a:picLocks noChangeAspect="1"/>
          </p:cNvPicPr>
          <p:nvPr/>
        </p:nvPicPr>
        <p:blipFill>
          <a:blip r:embed="rId3">
            <a:extLst/>
          </a:blip>
          <a:stretch>
            <a:fillRect/>
          </a:stretch>
        </p:blipFill>
        <p:spPr>
          <a:xfrm>
            <a:off x="123032" y="952500"/>
            <a:ext cx="4445001" cy="4000500"/>
          </a:xfrm>
          <a:prstGeom prst="rect">
            <a:avLst/>
          </a:prstGeom>
          <a:ln w="12700">
            <a:miter lim="400000"/>
          </a:ln>
        </p:spPr>
      </p:pic>
      <p:sp>
        <p:nvSpPr>
          <p:cNvPr id="186" name="What happened here?…"/>
          <p:cNvSpPr txBox="1"/>
          <p:nvPr/>
        </p:nvSpPr>
        <p:spPr>
          <a:xfrm>
            <a:off x="5338919" y="1290652"/>
            <a:ext cx="3460640" cy="2628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defRPr sz="1900">
                <a:latin typeface="CMU Bright Roman"/>
                <a:ea typeface="CMU Bright Roman"/>
                <a:cs typeface="CMU Bright Roman"/>
                <a:sym typeface="CMU Bright Roman"/>
              </a:defRPr>
            </a:pPr>
            <a:r>
              <a:t>What happened here?</a:t>
            </a:r>
          </a:p>
          <a:p>
            <a:pPr>
              <a:defRPr sz="1900">
                <a:latin typeface="CMU Bright Roman"/>
                <a:ea typeface="CMU Bright Roman"/>
                <a:cs typeface="CMU Bright Roman"/>
                <a:sym typeface="CMU Bright Roman"/>
              </a:defRPr>
            </a:pPr>
          </a:p>
          <a:p>
            <a:pPr>
              <a:defRPr sz="1900">
                <a:latin typeface="CMU Bright Roman"/>
                <a:ea typeface="CMU Bright Roman"/>
                <a:cs typeface="CMU Bright Roman"/>
                <a:sym typeface="CMU Bright Roman"/>
              </a:defRPr>
            </a:pPr>
            <a:r>
              <a:t>The classifier learned to use mass as a discriminator </a:t>
            </a:r>
          </a:p>
          <a:p>
            <a:pPr>
              <a:defRPr sz="1900">
                <a:latin typeface="CMU Bright Roman"/>
                <a:ea typeface="CMU Bright Roman"/>
                <a:cs typeface="CMU Bright Roman"/>
                <a:sym typeface="CMU Bright Roman"/>
              </a:defRPr>
            </a:pPr>
          </a:p>
          <a:p>
            <a:pPr>
              <a:defRPr sz="1900">
                <a:latin typeface="CMU Bright Roman"/>
                <a:ea typeface="CMU Bright Roman"/>
                <a:cs typeface="CMU Bright Roman"/>
                <a:sym typeface="CMU Bright Roman"/>
              </a:defRPr>
            </a:pPr>
            <a:r>
              <a:t>The classifier can learn the mass of the signal even when not trained explicitly on it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185"/>
                                        </p:tgtEl>
                                        <p:attrNameLst>
                                          <p:attrName>style.visibility</p:attrName>
                                        </p:attrNameLst>
                                      </p:cBhvr>
                                      <p:to>
                                        <p:strVal val="visible"/>
                                      </p:to>
                                    </p:set>
                                    <p:anim calcmode="lin" valueType="num">
                                      <p:cBhvr>
                                        <p:cTn id="7" dur="1000" fill="hold"/>
                                        <p:tgtEl>
                                          <p:spTgt spid="185"/>
                                        </p:tgtEl>
                                        <p:attrNameLst>
                                          <p:attrName>ppt_x</p:attrName>
                                        </p:attrNameLst>
                                      </p:cBhvr>
                                      <p:tavLst>
                                        <p:tav tm="0">
                                          <p:val>
                                            <p:strVal val="#ppt_x"/>
                                          </p:val>
                                        </p:tav>
                                        <p:tav tm="100000">
                                          <p:val>
                                            <p:strVal val="#ppt_x"/>
                                          </p:val>
                                        </p:tav>
                                      </p:tavLst>
                                    </p:anim>
                                    <p:anim calcmode="lin" valueType="num">
                                      <p:cBhvr>
                                        <p:cTn id="8" dur="1000" fill="hold"/>
                                        <p:tgtEl>
                                          <p:spTgt spid="18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4" presetID="2" grpId="2" fill="hold">
                                  <p:stCondLst>
                                    <p:cond delay="0"/>
                                  </p:stCondLst>
                                  <p:iterate type="el" backwards="0">
                                    <p:tmAbs val="0"/>
                                  </p:iterate>
                                  <p:childTnLst>
                                    <p:set>
                                      <p:cBhvr>
                                        <p:cTn id="12" fill="hold"/>
                                        <p:tgtEl>
                                          <p:spTgt spid="181"/>
                                        </p:tgtEl>
                                        <p:attrNameLst>
                                          <p:attrName>style.visibility</p:attrName>
                                        </p:attrNameLst>
                                      </p:cBhvr>
                                      <p:to>
                                        <p:strVal val="visible"/>
                                      </p:to>
                                    </p:set>
                                    <p:anim calcmode="lin" valueType="num">
                                      <p:cBhvr>
                                        <p:cTn id="13" dur="1000" fill="hold"/>
                                        <p:tgtEl>
                                          <p:spTgt spid="181"/>
                                        </p:tgtEl>
                                        <p:attrNameLst>
                                          <p:attrName>ppt_x</p:attrName>
                                        </p:attrNameLst>
                                      </p:cBhvr>
                                      <p:tavLst>
                                        <p:tav tm="0">
                                          <p:val>
                                            <p:strVal val="#ppt_x"/>
                                          </p:val>
                                        </p:tav>
                                        <p:tav tm="100000">
                                          <p:val>
                                            <p:strVal val="#ppt_x"/>
                                          </p:val>
                                        </p:tav>
                                      </p:tavLst>
                                    </p:anim>
                                    <p:anim calcmode="lin" valueType="num">
                                      <p:cBhvr>
                                        <p:cTn id="14" dur="1000" fill="hold"/>
                                        <p:tgtEl>
                                          <p:spTgt spid="18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Class="entr" nodeType="clickEffect" presetID="9" grpId="3" fill="hold">
                                  <p:stCondLst>
                                    <p:cond delay="0"/>
                                  </p:stCondLst>
                                  <p:iterate type="el" backwards="0">
                                    <p:tmAbs val="0"/>
                                  </p:iterate>
                                  <p:childTnLst>
                                    <p:set>
                                      <p:cBhvr>
                                        <p:cTn id="18" fill="hold"/>
                                        <p:tgtEl>
                                          <p:spTgt spid="184"/>
                                        </p:tgtEl>
                                        <p:attrNameLst>
                                          <p:attrName>style.visibility</p:attrName>
                                        </p:attrNameLst>
                                      </p:cBhvr>
                                      <p:to>
                                        <p:strVal val="visible"/>
                                      </p:to>
                                    </p:set>
                                    <p:animEffect filter="dissolve" transition="in">
                                      <p:cBhvr>
                                        <p:cTn id="19" dur="1500"/>
                                        <p:tgtEl>
                                          <p:spTgt spid="184"/>
                                        </p:tgtEl>
                                      </p:cBhvr>
                                    </p:animEffect>
                                  </p:childTnLst>
                                </p:cTn>
                              </p:par>
                            </p:childTnLst>
                          </p:cTn>
                        </p:par>
                        <p:par>
                          <p:cTn id="20" fill="hold">
                            <p:stCondLst>
                              <p:cond delay="1500"/>
                            </p:stCondLst>
                            <p:childTnLst>
                              <p:par>
                                <p:cTn id="21" presetClass="entr" nodeType="afterEffect" presetID="9" grpId="4" fill="hold">
                                  <p:stCondLst>
                                    <p:cond delay="0"/>
                                  </p:stCondLst>
                                  <p:iterate type="el" backwards="0">
                                    <p:tmAbs val="0"/>
                                  </p:iterate>
                                  <p:childTnLst>
                                    <p:set>
                                      <p:cBhvr>
                                        <p:cTn id="22" fill="hold"/>
                                        <p:tgtEl>
                                          <p:spTgt spid="183"/>
                                        </p:tgtEl>
                                        <p:attrNameLst>
                                          <p:attrName>style.visibility</p:attrName>
                                        </p:attrNameLst>
                                      </p:cBhvr>
                                      <p:to>
                                        <p:strVal val="visible"/>
                                      </p:to>
                                    </p:set>
                                    <p:animEffect filter="dissolve" transition="in">
                                      <p:cBhvr>
                                        <p:cTn id="23" dur="1500"/>
                                        <p:tgtEl>
                                          <p:spTgt spid="183"/>
                                        </p:tgtEl>
                                      </p:cBhvr>
                                    </p:animEffect>
                                  </p:childTnLst>
                                </p:cTn>
                              </p:par>
                            </p:childTnLst>
                          </p:cTn>
                        </p:par>
                        <p:par>
                          <p:cTn id="24" fill="hold">
                            <p:stCondLst>
                              <p:cond delay="3000"/>
                            </p:stCondLst>
                            <p:childTnLst>
                              <p:par>
                                <p:cTn id="25" presetClass="entr" nodeType="afterEffect" presetID="9" grpId="5" fill="hold">
                                  <p:stCondLst>
                                    <p:cond delay="0"/>
                                  </p:stCondLst>
                                  <p:iterate type="el" backwards="0">
                                    <p:tmAbs val="0"/>
                                  </p:iterate>
                                  <p:childTnLst>
                                    <p:set>
                                      <p:cBhvr>
                                        <p:cTn id="26" fill="hold"/>
                                        <p:tgtEl>
                                          <p:spTgt spid="182"/>
                                        </p:tgtEl>
                                        <p:attrNameLst>
                                          <p:attrName>style.visibility</p:attrName>
                                        </p:attrNameLst>
                                      </p:cBhvr>
                                      <p:to>
                                        <p:strVal val="visible"/>
                                      </p:to>
                                    </p:set>
                                    <p:animEffect filter="dissolve" transition="in">
                                      <p:cBhvr>
                                        <p:cTn id="27" dur="1500"/>
                                        <p:tgtEl>
                                          <p:spTgt spid="182"/>
                                        </p:tgtEl>
                                      </p:cBhvr>
                                    </p:animEffect>
                                  </p:childTnLst>
                                </p:cTn>
                              </p:par>
                            </p:childTnLst>
                          </p:cTn>
                        </p:par>
                        <p:par>
                          <p:cTn id="28" fill="hold">
                            <p:stCondLst>
                              <p:cond delay="0"/>
                            </p:stCondLst>
                            <p:childTnLst>
                              <p:par>
                                <p:cTn id="29" presetClass="path" nodeType="afterEffect" presetSubtype="0" presetID="-1" grpId="6" accel="50000" decel="50000" fill="hold">
                                  <p:stCondLst>
                                    <p:cond delay="0"/>
                                  </p:stCondLst>
                                  <p:childTnLst>
                                    <p:animMotion path="M 0.000000 0.000000 L -0.487173 0.000000" origin="layout" pathEditMode="relative">
                                      <p:cBhvr>
                                        <p:cTn id="30" dur="1000" fill="hold"/>
                                        <p:tgtEl>
                                          <p:spTgt spid="184"/>
                                        </p:tgtEl>
                                        <p:attrNameLst>
                                          <p:attrName>ppt_x</p:attrName>
                                          <p:attrName>ppt_y</p:attrName>
                                        </p:attrNameLst>
                                      </p:cBhvr>
                                    </p:animMotion>
                                  </p:childTnLst>
                                </p:cTn>
                              </p:par>
                            </p:childTnLst>
                          </p:cTn>
                        </p:par>
                        <p:par>
                          <p:cTn id="31" fill="hold">
                            <p:stCondLst>
                              <p:cond delay="0"/>
                            </p:stCondLst>
                            <p:childTnLst>
                              <p:par>
                                <p:cTn id="32" presetClass="path" nodeType="withEffect" presetSubtype="0" presetID="-1" grpId="7" accel="50000" decel="50000" fill="hold">
                                  <p:stCondLst>
                                    <p:cond delay="0"/>
                                  </p:stCondLst>
                                  <p:childTnLst>
                                    <p:animMotion path="M 0.000000 0.000000 L -0.499494 -0.000000" origin="layout" pathEditMode="relative">
                                      <p:cBhvr>
                                        <p:cTn id="33" dur="1000" fill="hold"/>
                                        <p:tgtEl>
                                          <p:spTgt spid="183"/>
                                        </p:tgtEl>
                                        <p:attrNameLst>
                                          <p:attrName>ppt_x</p:attrName>
                                          <p:attrName>ppt_y</p:attrName>
                                        </p:attrNameLst>
                                      </p:cBhvr>
                                    </p:animMotion>
                                  </p:childTnLst>
                                </p:cTn>
                              </p:par>
                            </p:childTnLst>
                          </p:cTn>
                        </p:par>
                        <p:par>
                          <p:cTn id="34" fill="hold">
                            <p:stCondLst>
                              <p:cond delay="0"/>
                            </p:stCondLst>
                            <p:childTnLst>
                              <p:par>
                                <p:cTn id="35" presetClass="path" nodeType="withEffect" presetSubtype="0" presetID="-1" grpId="8" accel="50000" decel="50000" fill="hold">
                                  <p:stCondLst>
                                    <p:cond delay="0"/>
                                  </p:stCondLst>
                                  <p:childTnLst>
                                    <p:animMotion path="M 0.000000 0.000000 L -0.460224 -0.000000" origin="layout" pathEditMode="relative">
                                      <p:cBhvr>
                                        <p:cTn id="36" dur="1000" fill="hold"/>
                                        <p:tgtEl>
                                          <p:spTgt spid="182"/>
                                        </p:tgtEl>
                                        <p:attrNameLst>
                                          <p:attrName>ppt_x</p:attrName>
                                          <p:attrName>ppt_y</p:attrName>
                                        </p:attrNameLst>
                                      </p:cBhvr>
                                    </p:animMotion>
                                  </p:childTnLst>
                                </p:cTn>
                              </p:par>
                            </p:childTnLst>
                          </p:cTn>
                        </p:par>
                        <p:par>
                          <p:cTn id="37" fill="hold">
                            <p:stCondLst>
                              <p:cond delay="0"/>
                            </p:stCondLst>
                            <p:childTnLst>
                              <p:par>
                                <p:cTn id="38" presetClass="path" nodeType="withEffect" presetSubtype="0" presetID="-1" grpId="9" accel="50000" decel="50000" fill="hold">
                                  <p:stCondLst>
                                    <p:cond delay="0"/>
                                  </p:stCondLst>
                                  <p:childTnLst>
                                    <p:animMotion path="M 0.000000 0.000000 L -0.498101 0.000000" origin="layout" pathEditMode="relative">
                                      <p:cBhvr>
                                        <p:cTn id="39" dur="1000" fill="hold"/>
                                        <p:tgtEl>
                                          <p:spTgt spid="181"/>
                                        </p:tgtEl>
                                        <p:attrNameLst>
                                          <p:attrName>ppt_x</p:attrName>
                                          <p:attrName>ppt_y</p:attrName>
                                        </p:attrNameLst>
                                      </p:cBhvr>
                                    </p:animMotion>
                                  </p:childTnLst>
                                </p:cTn>
                              </p:par>
                            </p:childTnLst>
                          </p:cTn>
                        </p:par>
                      </p:childTnLst>
                    </p:cTn>
                  </p:par>
                  <p:par>
                    <p:cTn id="40" fill="hold">
                      <p:stCondLst>
                        <p:cond delay="indefinite"/>
                      </p:stCondLst>
                      <p:childTnLst>
                        <p:par>
                          <p:cTn id="41" fill="hold">
                            <p:stCondLst>
                              <p:cond delay="0"/>
                            </p:stCondLst>
                            <p:childTnLst>
                              <p:par>
                                <p:cTn id="42" presetClass="entr" nodeType="clickEffect" presetSubtype="0" presetID="1" grpId="10" fill="hold">
                                  <p:stCondLst>
                                    <p:cond delay="0"/>
                                  </p:stCondLst>
                                  <p:iterate type="el" backwards="0">
                                    <p:tmAbs val="0"/>
                                  </p:iterate>
                                  <p:childTnLst>
                                    <p:set>
                                      <p:cBhvr>
                                        <p:cTn id="43" fill="hold"/>
                                        <p:tgtEl>
                                          <p:spTgt spid="186">
                                            <p:bg/>
                                          </p:spTgt>
                                        </p:tgtEl>
                                        <p:attrNameLst>
                                          <p:attrName>style.visibility</p:attrName>
                                        </p:attrNameLst>
                                      </p:cBhvr>
                                      <p:to>
                                        <p:strVal val="visible"/>
                                      </p:to>
                                    </p:set>
                                  </p:childTnLst>
                                </p:cTn>
                              </p:par>
                              <p:par>
                                <p:cTn id="44" presetClass="entr" nodeType="withEffect" presetSubtype="0" presetID="1" grpId="10" fill="hold">
                                  <p:stCondLst>
                                    <p:cond delay="0"/>
                                  </p:stCondLst>
                                  <p:iterate type="el" backwards="0">
                                    <p:tmAbs val="0"/>
                                  </p:iterate>
                                  <p:childTnLst>
                                    <p:set>
                                      <p:cBhvr>
                                        <p:cTn id="45" fill="hold"/>
                                        <p:tgtEl>
                                          <p:spTgt spid="186">
                                            <p:txEl>
                                              <p:pRg st="0" end="0"/>
                                            </p:txEl>
                                          </p:spTgt>
                                        </p:tgtEl>
                                        <p:attrNameLst>
                                          <p:attrName>style.visibility</p:attrName>
                                        </p:attrNameLst>
                                      </p:cBhvr>
                                      <p:to>
                                        <p:strVal val="visible"/>
                                      </p:to>
                                    </p:set>
                                  </p:childTnLst>
                                </p:cTn>
                              </p:par>
                            </p:childTnLst>
                          </p:cTn>
                        </p:par>
                        <p:par>
                          <p:cTn id="46" fill="hold">
                            <p:stCondLst>
                              <p:cond delay="0"/>
                            </p:stCondLst>
                            <p:childTnLst>
                              <p:par>
                                <p:cTn id="47" presetClass="entr" nodeType="afterEffect" presetSubtype="0" presetID="1" grpId="10" fill="hold">
                                  <p:stCondLst>
                                    <p:cond delay="0"/>
                                  </p:stCondLst>
                                  <p:iterate type="el" backwards="0">
                                    <p:tmAbs val="0"/>
                                  </p:iterate>
                                  <p:childTnLst>
                                    <p:set>
                                      <p:cBhvr>
                                        <p:cTn id="48" fill="hold"/>
                                        <p:tgtEl>
                                          <p:spTgt spid="186">
                                            <p:txEl>
                                              <p:pRg st="1" end="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0" presetID="1" grpId="10" fill="hold">
                                  <p:stCondLst>
                                    <p:cond delay="0"/>
                                  </p:stCondLst>
                                  <p:iterate type="el" backwards="0">
                                    <p:tmAbs val="0"/>
                                  </p:iterate>
                                  <p:childTnLst>
                                    <p:set>
                                      <p:cBhvr>
                                        <p:cTn id="52" fill="hold"/>
                                        <p:tgtEl>
                                          <p:spTgt spid="186">
                                            <p:txEl>
                                              <p:pRg st="2" end="2"/>
                                            </p:txEl>
                                          </p:spTgt>
                                        </p:tgtEl>
                                        <p:attrNameLst>
                                          <p:attrName>style.visibility</p:attrName>
                                        </p:attrNameLst>
                                      </p:cBhvr>
                                      <p:to>
                                        <p:strVal val="visible"/>
                                      </p:to>
                                    </p:set>
                                  </p:childTnLst>
                                </p:cTn>
                              </p:par>
                            </p:childTnLst>
                          </p:cTn>
                        </p:par>
                        <p:par>
                          <p:cTn id="53" fill="hold">
                            <p:stCondLst>
                              <p:cond delay="0"/>
                            </p:stCondLst>
                            <p:childTnLst>
                              <p:par>
                                <p:cTn id="54" presetClass="entr" nodeType="afterEffect" presetSubtype="0" presetID="1" grpId="10" fill="hold">
                                  <p:stCondLst>
                                    <p:cond delay="0"/>
                                  </p:stCondLst>
                                  <p:iterate type="el" backwards="0">
                                    <p:tmAbs val="0"/>
                                  </p:iterate>
                                  <p:childTnLst>
                                    <p:set>
                                      <p:cBhvr>
                                        <p:cTn id="55" fill="hold"/>
                                        <p:tgtEl>
                                          <p:spTgt spid="186">
                                            <p:txEl>
                                              <p:pRg st="3" end="3"/>
                                            </p:txEl>
                                          </p:spTgt>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Class="entr" nodeType="clickEffect" presetSubtype="0" presetID="1" grpId="10" fill="hold">
                                  <p:stCondLst>
                                    <p:cond delay="0"/>
                                  </p:stCondLst>
                                  <p:iterate type="el" backwards="0">
                                    <p:tmAbs val="0"/>
                                  </p:iterate>
                                  <p:childTnLst>
                                    <p:set>
                                      <p:cBhvr>
                                        <p:cTn id="59" fill="hold"/>
                                        <p:tgtEl>
                                          <p:spTgt spid="186">
                                            <p:txEl>
                                              <p:pRg st="4" end="4"/>
                                            </p:txEl>
                                          </p:spTgt>
                                        </p:tgtEl>
                                        <p:attrNameLst>
                                          <p:attrName>style.visibility</p:attrName>
                                        </p:attrNameLst>
                                      </p:cBhvr>
                                      <p:to>
                                        <p:strVal val="visible"/>
                                      </p:to>
                                    </p:set>
                                  </p:childTnLst>
                                </p:cTn>
                              </p:par>
                            </p:childTnLst>
                          </p:cTn>
                        </p:par>
                        <p:par>
                          <p:cTn id="60" fill="hold">
                            <p:stCondLst>
                              <p:cond delay="0"/>
                            </p:stCondLst>
                            <p:childTnLst>
                              <p:par>
                                <p:cTn id="61" presetClass="entr" nodeType="afterEffect" presetSubtype="0" presetID="1" grpId="10" fill="hold">
                                  <p:stCondLst>
                                    <p:cond delay="0"/>
                                  </p:stCondLst>
                                  <p:iterate type="el" backwards="0">
                                    <p:tmAbs val="0"/>
                                  </p:iterate>
                                  <p:childTnLst>
                                    <p:set>
                                      <p:cBhvr>
                                        <p:cTn id="62" fill="hold"/>
                                        <p:tgtEl>
                                          <p:spTgt spid="186">
                                            <p:txEl>
                                              <p:pRg st="5" end="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1" grpId="2"/>
      <p:bldP build="p" bldLvl="5" animBg="1" rev="0" advAuto="0" spid="186" grpId="10"/>
      <p:bldP build="whole" bldLvl="1" animBg="1" rev="0" advAuto="0" spid="185" grpId="1"/>
      <p:bldP build="whole" bldLvl="1" animBg="1" rev="0" advAuto="0" spid="183" grpId="4"/>
      <p:bldP build="whole" bldLvl="1" animBg="1" rev="0" advAuto="0" spid="182" grpId="5"/>
      <p:bldP build="whole" bldLvl="1" animBg="1" rev="0" advAuto="0" spid="184" grpId="3"/>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Google Shape;86;p17"/>
          <p:cNvSpPr txBox="1"/>
          <p:nvPr>
            <p:ph type="title"/>
          </p:nvPr>
        </p:nvSpPr>
        <p:spPr>
          <a:prstGeom prst="rect">
            <a:avLst/>
          </a:prstGeom>
        </p:spPr>
        <p:txBody>
          <a:bodyPr/>
          <a:lstStyle>
            <a:lvl1pPr defTabSz="777240">
              <a:defRPr sz="2380"/>
            </a:lvl1pPr>
          </a:lstStyle>
          <a:p>
            <a:pPr/>
            <a:r>
              <a:t>Problem statement</a:t>
            </a:r>
          </a:p>
        </p:txBody>
      </p:sp>
      <p:pic>
        <p:nvPicPr>
          <p:cNvPr id="189" name="Google Shape;87;p17" descr="Google Shape;87;p17"/>
          <p:cNvPicPr>
            <a:picLocks noChangeAspect="1"/>
          </p:cNvPicPr>
          <p:nvPr/>
        </p:nvPicPr>
        <p:blipFill>
          <a:blip r:embed="rId2">
            <a:extLst/>
          </a:blip>
          <a:stretch>
            <a:fillRect/>
          </a:stretch>
        </p:blipFill>
        <p:spPr>
          <a:xfrm>
            <a:off x="914399" y="1244023"/>
            <a:ext cx="7315199" cy="921544"/>
          </a:xfrm>
          <a:prstGeom prst="rect">
            <a:avLst/>
          </a:prstGeom>
          <a:ln w="12700">
            <a:miter lim="400000"/>
          </a:ln>
        </p:spPr>
      </p:pic>
      <p:pic>
        <p:nvPicPr>
          <p:cNvPr id="190" name="Google Shape;88;p17" descr="Google Shape;88;p17"/>
          <p:cNvPicPr>
            <a:picLocks noChangeAspect="1"/>
          </p:cNvPicPr>
          <p:nvPr/>
        </p:nvPicPr>
        <p:blipFill>
          <a:blip r:embed="rId3">
            <a:extLst/>
          </a:blip>
          <a:stretch>
            <a:fillRect/>
          </a:stretch>
        </p:blipFill>
        <p:spPr>
          <a:xfrm>
            <a:off x="914401" y="2701138"/>
            <a:ext cx="7315198" cy="1871988"/>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0" grpId="1"/>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Google Shape;93;p18"/>
          <p:cNvSpPr txBox="1"/>
          <p:nvPr>
            <p:ph type="title"/>
          </p:nvPr>
        </p:nvSpPr>
        <p:spPr>
          <a:prstGeom prst="rect">
            <a:avLst/>
          </a:prstGeom>
        </p:spPr>
        <p:txBody>
          <a:bodyPr/>
          <a:lstStyle>
            <a:lvl1pPr defTabSz="777240">
              <a:defRPr sz="2380"/>
            </a:lvl1pPr>
          </a:lstStyle>
          <a:p>
            <a:pPr/>
            <a:r>
              <a:t>Problem statement</a:t>
            </a:r>
          </a:p>
        </p:txBody>
      </p:sp>
      <p:pic>
        <p:nvPicPr>
          <p:cNvPr id="193" name="Google Shape;94;p18" descr="Google Shape;94;p18"/>
          <p:cNvPicPr>
            <a:picLocks noChangeAspect="1"/>
          </p:cNvPicPr>
          <p:nvPr/>
        </p:nvPicPr>
        <p:blipFill>
          <a:blip r:embed="rId2">
            <a:extLst/>
          </a:blip>
          <a:srcRect l="0" t="49" r="0" b="48"/>
          <a:stretch>
            <a:fillRect/>
          </a:stretch>
        </p:blipFill>
        <p:spPr>
          <a:xfrm>
            <a:off x="914400" y="1664667"/>
            <a:ext cx="7315204" cy="181417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Simple Dark">
  <a:themeElements>
    <a:clrScheme name="Simple Dark">
      <a:dk1>
        <a:srgbClr val="000000"/>
      </a:dk1>
      <a:lt1>
        <a:srgbClr val="FFFFFF"/>
      </a:lt1>
      <a:dk2>
        <a:srgbClr val="A7A7A7"/>
      </a:dk2>
      <a:lt2>
        <a:srgbClr val="535353"/>
      </a:lt2>
      <a:accent1>
        <a:srgbClr val="009688"/>
      </a:accent1>
      <a:accent2>
        <a:srgbClr val="EEEEEE"/>
      </a:accent2>
      <a:accent3>
        <a:srgbClr val="78909C"/>
      </a:accent3>
      <a:accent4>
        <a:srgbClr val="FFAB40"/>
      </a:accent4>
      <a:accent5>
        <a:srgbClr val="4DD0E1"/>
      </a:accent5>
      <a:accent6>
        <a:srgbClr val="EEFF41"/>
      </a:accent6>
      <a:hlink>
        <a:srgbClr val="0000FF"/>
      </a:hlink>
      <a:folHlink>
        <a:srgbClr val="FF00FF"/>
      </a:folHlink>
    </a:clrScheme>
    <a:fontScheme name="Simple Dark">
      <a:majorFont>
        <a:latin typeface="Arial"/>
        <a:ea typeface="Arial"/>
        <a:cs typeface="Arial"/>
      </a:majorFont>
      <a:minorFont>
        <a:latin typeface="Helvetica"/>
        <a:ea typeface="Helvetica"/>
        <a:cs typeface="Helvetica"/>
      </a:minorFont>
    </a:fontScheme>
    <a:fmtScheme name="Simple 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12121"/>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imple Dark">
  <a:themeElements>
    <a:clrScheme name="Simple Dark">
      <a:dk1>
        <a:srgbClr val="000000"/>
      </a:dk1>
      <a:lt1>
        <a:srgbClr val="FFFFFF"/>
      </a:lt1>
      <a:dk2>
        <a:srgbClr val="A7A7A7"/>
      </a:dk2>
      <a:lt2>
        <a:srgbClr val="535353"/>
      </a:lt2>
      <a:accent1>
        <a:srgbClr val="009688"/>
      </a:accent1>
      <a:accent2>
        <a:srgbClr val="EEEEEE"/>
      </a:accent2>
      <a:accent3>
        <a:srgbClr val="78909C"/>
      </a:accent3>
      <a:accent4>
        <a:srgbClr val="FFAB40"/>
      </a:accent4>
      <a:accent5>
        <a:srgbClr val="4DD0E1"/>
      </a:accent5>
      <a:accent6>
        <a:srgbClr val="EEFF41"/>
      </a:accent6>
      <a:hlink>
        <a:srgbClr val="0000FF"/>
      </a:hlink>
      <a:folHlink>
        <a:srgbClr val="FF00FF"/>
      </a:folHlink>
    </a:clrScheme>
    <a:fontScheme name="Simple Dark">
      <a:majorFont>
        <a:latin typeface="Arial"/>
        <a:ea typeface="Arial"/>
        <a:cs typeface="Arial"/>
      </a:majorFont>
      <a:minorFont>
        <a:latin typeface="Helvetica"/>
        <a:ea typeface="Helvetica"/>
        <a:cs typeface="Helvetica"/>
      </a:minorFont>
    </a:fontScheme>
    <a:fmtScheme name="Simple 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12121"/>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